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diagrams/colors2.xml" ContentType="application/vnd.openxmlformats-officedocument.drawingml.diagramColors+xml"/>
  <Override PartName="/ppt/slides/slide9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84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Default Extension="xls" ContentType="application/vnd.ms-exce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slideLayouts/slideLayout11.xml" ContentType="application/vnd.openxmlformats-officedocument.presentationml.slideLayout+xml"/>
  <Override PartName="/ppt/diagrams/layout2.xml" ContentType="application/vnd.openxmlformats-officedocument.drawingml.diagramLayout+xml"/>
  <Override PartName="/docProps/core.xml" ContentType="application/vnd.openxmlformats-package.core-properties+xml"/>
  <Default Extension="jpeg" ContentType="image/jpeg"/>
  <Override PartName="/ppt/diagrams/quickStyle2.xml" ContentType="application/vnd.openxmlformats-officedocument.drawingml.diagramStyle+xml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diagrams/colors1.xml" ContentType="application/vnd.openxmlformats-officedocument.drawingml.diagramColor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diagrams/drawing2.xml" ContentType="application/vnd.ms-office.drawingml.diagramDrawing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57" r:id="rId1"/>
  </p:sldMasterIdLst>
  <p:notesMasterIdLst>
    <p:notesMasterId r:id="rId95"/>
  </p:notesMasterIdLst>
  <p:handoutMasterIdLst>
    <p:handoutMasterId r:id="rId96"/>
  </p:handoutMasterIdLst>
  <p:sldIdLst>
    <p:sldId id="305" r:id="rId2"/>
    <p:sldId id="399" r:id="rId3"/>
    <p:sldId id="323" r:id="rId4"/>
    <p:sldId id="278" r:id="rId5"/>
    <p:sldId id="363" r:id="rId6"/>
    <p:sldId id="308" r:id="rId7"/>
    <p:sldId id="368" r:id="rId8"/>
    <p:sldId id="367" r:id="rId9"/>
    <p:sldId id="307" r:id="rId10"/>
    <p:sldId id="366" r:id="rId11"/>
    <p:sldId id="369" r:id="rId12"/>
    <p:sldId id="372" r:id="rId13"/>
    <p:sldId id="373" r:id="rId14"/>
    <p:sldId id="384" r:id="rId15"/>
    <p:sldId id="374" r:id="rId16"/>
    <p:sldId id="375" r:id="rId17"/>
    <p:sldId id="377" r:id="rId18"/>
    <p:sldId id="376" r:id="rId19"/>
    <p:sldId id="379" r:id="rId20"/>
    <p:sldId id="381" r:id="rId21"/>
    <p:sldId id="382" r:id="rId22"/>
    <p:sldId id="383" r:id="rId23"/>
    <p:sldId id="387" r:id="rId24"/>
    <p:sldId id="389" r:id="rId25"/>
    <p:sldId id="385" r:id="rId26"/>
    <p:sldId id="388" r:id="rId27"/>
    <p:sldId id="390" r:id="rId28"/>
    <p:sldId id="391" r:id="rId29"/>
    <p:sldId id="392" r:id="rId30"/>
    <p:sldId id="365" r:id="rId31"/>
    <p:sldId id="393" r:id="rId32"/>
    <p:sldId id="395" r:id="rId33"/>
    <p:sldId id="396" r:id="rId34"/>
    <p:sldId id="394" r:id="rId35"/>
    <p:sldId id="397" r:id="rId36"/>
    <p:sldId id="361" r:id="rId37"/>
    <p:sldId id="402" r:id="rId38"/>
    <p:sldId id="403" r:id="rId39"/>
    <p:sldId id="398" r:id="rId40"/>
    <p:sldId id="325" r:id="rId41"/>
    <p:sldId id="321" r:id="rId42"/>
    <p:sldId id="316" r:id="rId43"/>
    <p:sldId id="406" r:id="rId44"/>
    <p:sldId id="407" r:id="rId45"/>
    <p:sldId id="314" r:id="rId46"/>
    <p:sldId id="408" r:id="rId47"/>
    <p:sldId id="400" r:id="rId48"/>
    <p:sldId id="291" r:id="rId49"/>
    <p:sldId id="317" r:id="rId50"/>
    <p:sldId id="313" r:id="rId51"/>
    <p:sldId id="405" r:id="rId52"/>
    <p:sldId id="277" r:id="rId53"/>
    <p:sldId id="326" r:id="rId54"/>
    <p:sldId id="327" r:id="rId55"/>
    <p:sldId id="330" r:id="rId56"/>
    <p:sldId id="404" r:id="rId57"/>
    <p:sldId id="332" r:id="rId58"/>
    <p:sldId id="333" r:id="rId59"/>
    <p:sldId id="334" r:id="rId60"/>
    <p:sldId id="336" r:id="rId61"/>
    <p:sldId id="335" r:id="rId62"/>
    <p:sldId id="337" r:id="rId63"/>
    <p:sldId id="339" r:id="rId64"/>
    <p:sldId id="338" r:id="rId65"/>
    <p:sldId id="340" r:id="rId66"/>
    <p:sldId id="358" r:id="rId67"/>
    <p:sldId id="341" r:id="rId68"/>
    <p:sldId id="342" r:id="rId69"/>
    <p:sldId id="343" r:id="rId70"/>
    <p:sldId id="346" r:id="rId71"/>
    <p:sldId id="345" r:id="rId72"/>
    <p:sldId id="344" r:id="rId73"/>
    <p:sldId id="347" r:id="rId74"/>
    <p:sldId id="348" r:id="rId75"/>
    <p:sldId id="349" r:id="rId76"/>
    <p:sldId id="350" r:id="rId77"/>
    <p:sldId id="351" r:id="rId78"/>
    <p:sldId id="354" r:id="rId79"/>
    <p:sldId id="352" r:id="rId80"/>
    <p:sldId id="353" r:id="rId81"/>
    <p:sldId id="355" r:id="rId82"/>
    <p:sldId id="357" r:id="rId83"/>
    <p:sldId id="328" r:id="rId84"/>
    <p:sldId id="279" r:id="rId85"/>
    <p:sldId id="289" r:id="rId86"/>
    <p:sldId id="318" r:id="rId87"/>
    <p:sldId id="319" r:id="rId88"/>
    <p:sldId id="322" r:id="rId89"/>
    <p:sldId id="282" r:id="rId90"/>
    <p:sldId id="280" r:id="rId91"/>
    <p:sldId id="320" r:id="rId92"/>
    <p:sldId id="281" r:id="rId93"/>
    <p:sldId id="261" r:id="rId94"/>
  </p:sldIdLst>
  <p:sldSz cx="9144000" cy="6858000" type="screen4x3"/>
  <p:notesSz cx="6645275" cy="97758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66FF66"/>
    <a:srgbClr val="00FF00"/>
    <a:srgbClr val="5FB7FF"/>
    <a:srgbClr val="66CCFF"/>
    <a:srgbClr val="0080FF"/>
    <a:srgbClr val="FF8000"/>
    <a:srgbClr val="003366"/>
    <a:srgbClr val="0066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0341" autoAdjust="0"/>
  </p:normalViewPr>
  <p:slideViewPr>
    <p:cSldViewPr>
      <p:cViewPr>
        <p:scale>
          <a:sx n="110" d="100"/>
          <a:sy n="110" d="100"/>
        </p:scale>
        <p:origin x="-2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144"/>
    </p:cViewPr>
  </p:sorterViewPr>
  <p:notesViewPr>
    <p:cSldViewPr>
      <p:cViewPr varScale="1">
        <p:scale>
          <a:sx n="73" d="100"/>
          <a:sy n="73" d="100"/>
        </p:scale>
        <p:origin x="-1854" y="-96"/>
      </p:cViewPr>
      <p:guideLst>
        <p:guide orient="horz" pos="3079"/>
        <p:guide pos="209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ostaskloukinas:Desktop:CMOS8RF%20cost%20comparisons_new%20pri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Cost Comparison </a:t>
            </a:r>
            <a:r>
              <a:rPr lang="en-US" dirty="0"/>
              <a:t>of </a:t>
            </a:r>
            <a:r>
              <a:rPr lang="en-US" dirty="0" smtClean="0"/>
              <a:t>MPW runs</a:t>
            </a:r>
            <a:endParaRPr lang="en-US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10 mm2</c:v>
          </c:tx>
          <c:cat>
            <c:strRef>
              <c:f>'Normalized cost'!$C$3:$G$3</c:f>
              <c:strCache>
                <c:ptCount val="4"/>
                <c:pt idx="0">
                  <c:v>MOSIS</c:v>
                </c:pt>
                <c:pt idx="1">
                  <c:v>CERN                 (6 users)</c:v>
                </c:pt>
                <c:pt idx="2">
                  <c:v>CERN                 (10 users)</c:v>
                </c:pt>
                <c:pt idx="3">
                  <c:v>CERN                 (14 users)</c:v>
                </c:pt>
              </c:strCache>
            </c:strRef>
          </c:cat>
          <c:val>
            <c:numRef>
              <c:f>('Normalized cost'!$C$5,'Normalized cost'!$E$5:$G$5)</c:f>
              <c:numCache>
                <c:formatCode>0.0</c:formatCode>
                <c:ptCount val="4"/>
                <c:pt idx="0">
                  <c:v>1.0</c:v>
                </c:pt>
                <c:pt idx="1">
                  <c:v>2.166666666666666</c:v>
                </c:pt>
                <c:pt idx="2">
                  <c:v>1.3</c:v>
                </c:pt>
                <c:pt idx="3">
                  <c:v>0.928571428571429</c:v>
                </c:pt>
              </c:numCache>
            </c:numRef>
          </c:val>
        </c:ser>
        <c:ser>
          <c:idx val="1"/>
          <c:order val="1"/>
          <c:tx>
            <c:v>20 mm2</c:v>
          </c:tx>
          <c:cat>
            <c:strRef>
              <c:f>'Normalized cost'!$C$3:$G$3</c:f>
              <c:strCache>
                <c:ptCount val="4"/>
                <c:pt idx="0">
                  <c:v>MOSIS</c:v>
                </c:pt>
                <c:pt idx="1">
                  <c:v>CERN                 (6 users)</c:v>
                </c:pt>
                <c:pt idx="2">
                  <c:v>CERN                 (10 users)</c:v>
                </c:pt>
                <c:pt idx="3">
                  <c:v>CERN                 (14 users)</c:v>
                </c:pt>
              </c:strCache>
            </c:strRef>
          </c:cat>
          <c:val>
            <c:numRef>
              <c:f>('Normalized cost'!$C$6,'Normalized cost'!$E$6:$G$6)</c:f>
              <c:numCache>
                <c:formatCode>0.0</c:formatCode>
                <c:ptCount val="4"/>
                <c:pt idx="0">
                  <c:v>1.0</c:v>
                </c:pt>
                <c:pt idx="1">
                  <c:v>1.083333333333333</c:v>
                </c:pt>
                <c:pt idx="2">
                  <c:v>0.65</c:v>
                </c:pt>
                <c:pt idx="3">
                  <c:v>0.464285714285714</c:v>
                </c:pt>
              </c:numCache>
            </c:numRef>
          </c:val>
        </c:ser>
        <c:ser>
          <c:idx val="2"/>
          <c:order val="2"/>
          <c:tx>
            <c:v>30 mm2</c:v>
          </c:tx>
          <c:cat>
            <c:strRef>
              <c:f>'Normalized cost'!$C$3:$G$3</c:f>
              <c:strCache>
                <c:ptCount val="4"/>
                <c:pt idx="0">
                  <c:v>MOSIS</c:v>
                </c:pt>
                <c:pt idx="1">
                  <c:v>CERN                 (6 users)</c:v>
                </c:pt>
                <c:pt idx="2">
                  <c:v>CERN                 (10 users)</c:v>
                </c:pt>
                <c:pt idx="3">
                  <c:v>CERN                 (14 users)</c:v>
                </c:pt>
              </c:strCache>
            </c:strRef>
          </c:cat>
          <c:val>
            <c:numRef>
              <c:f>('Normalized cost'!$C$7,'Normalized cost'!$E$7:$G$7)</c:f>
              <c:numCache>
                <c:formatCode>0.0</c:formatCode>
                <c:ptCount val="4"/>
                <c:pt idx="0">
                  <c:v>1.0</c:v>
                </c:pt>
                <c:pt idx="1">
                  <c:v>0.722222222222222</c:v>
                </c:pt>
                <c:pt idx="2">
                  <c:v>0.433333333333333</c:v>
                </c:pt>
                <c:pt idx="3">
                  <c:v>0.309523809523809</c:v>
                </c:pt>
              </c:numCache>
            </c:numRef>
          </c:val>
        </c:ser>
        <c:ser>
          <c:idx val="3"/>
          <c:order val="3"/>
          <c:tx>
            <c:v>40 mm2</c:v>
          </c:tx>
          <c:cat>
            <c:strRef>
              <c:f>'Normalized cost'!$C$3:$G$3</c:f>
              <c:strCache>
                <c:ptCount val="4"/>
                <c:pt idx="0">
                  <c:v>MOSIS</c:v>
                </c:pt>
                <c:pt idx="1">
                  <c:v>CERN                 (6 users)</c:v>
                </c:pt>
                <c:pt idx="2">
                  <c:v>CERN                 (10 users)</c:v>
                </c:pt>
                <c:pt idx="3">
                  <c:v>CERN                 (14 users)</c:v>
                </c:pt>
              </c:strCache>
            </c:strRef>
          </c:cat>
          <c:val>
            <c:numRef>
              <c:f>('Normalized cost'!$C$8,'Normalized cost'!$E$8:$G$8)</c:f>
              <c:numCache>
                <c:formatCode>0.0</c:formatCode>
                <c:ptCount val="4"/>
                <c:pt idx="0">
                  <c:v>1.0</c:v>
                </c:pt>
                <c:pt idx="1">
                  <c:v>0.541666666666667</c:v>
                </c:pt>
                <c:pt idx="2">
                  <c:v>0.325</c:v>
                </c:pt>
                <c:pt idx="3">
                  <c:v>0.232142857142857</c:v>
                </c:pt>
              </c:numCache>
            </c:numRef>
          </c:val>
        </c:ser>
        <c:axId val="554763224"/>
        <c:axId val="554792312"/>
      </c:barChart>
      <c:catAx>
        <c:axId val="554763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Chip size</a:t>
                </a:r>
              </a:p>
            </c:rich>
          </c:tx>
          <c:layout/>
        </c:title>
        <c:numFmt formatCode="General" sourceLinked="1"/>
        <c:tickLblPos val="nextTo"/>
        <c:crossAx val="554792312"/>
        <c:crosses val="autoZero"/>
        <c:auto val="1"/>
        <c:lblAlgn val="ctr"/>
        <c:lblOffset val="100"/>
      </c:catAx>
      <c:valAx>
        <c:axId val="55479231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Normalized cost (USD/mm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layout/>
        </c:title>
        <c:numFmt formatCode="0.0" sourceLinked="1"/>
        <c:tickLblPos val="nextTo"/>
        <c:crossAx val="55476322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476BF-ED3B-49CB-9862-9CAE637FEFB8}" type="doc">
      <dgm:prSet loTypeId="urn:microsoft.com/office/officeart/2005/8/layout/funnel1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0C638E-D078-4931-9F9B-C8B68F99743A}">
      <dgm:prSet phldrT="[Text]" custT="1"/>
      <dgm:spPr/>
      <dgm:t>
        <a:bodyPr/>
        <a:lstStyle/>
        <a:p>
          <a:r>
            <a:rPr lang="en-US" sz="1100" dirty="0" smtClean="0"/>
            <a:t>MR Digital Flow</a:t>
          </a:r>
          <a:endParaRPr lang="en-US" sz="1100" dirty="0"/>
        </a:p>
      </dgm:t>
    </dgm:pt>
    <dgm:pt modelId="{5357D0D3-770B-4529-956B-FA85CC4BCED4}" type="parTrans" cxnId="{B58CA223-858E-44FD-AF50-F6B80EA3825E}">
      <dgm:prSet/>
      <dgm:spPr/>
      <dgm:t>
        <a:bodyPr/>
        <a:lstStyle/>
        <a:p>
          <a:endParaRPr lang="en-US" sz="1400"/>
        </a:p>
      </dgm:t>
    </dgm:pt>
    <dgm:pt modelId="{2E898E77-9303-4682-BB81-F6006061BE61}" type="sibTrans" cxnId="{B58CA223-858E-44FD-AF50-F6B80EA3825E}">
      <dgm:prSet/>
      <dgm:spPr/>
      <dgm:t>
        <a:bodyPr/>
        <a:lstStyle/>
        <a:p>
          <a:endParaRPr lang="en-US" sz="1400"/>
        </a:p>
      </dgm:t>
    </dgm:pt>
    <dgm:pt modelId="{4EAF8D97-85C0-4DBC-88D6-C649DD863722}">
      <dgm:prSet phldrT="[Text]" custT="1"/>
      <dgm:spPr/>
      <dgm:t>
        <a:bodyPr/>
        <a:lstStyle/>
        <a:p>
          <a:r>
            <a:rPr lang="en-US" sz="1200" dirty="0" smtClean="0"/>
            <a:t>ARM </a:t>
          </a:r>
          <a:r>
            <a:rPr lang="en-US" sz="900" dirty="0" smtClean="0"/>
            <a:t>Libraries</a:t>
          </a:r>
          <a:endParaRPr lang="en-US" sz="1100" dirty="0"/>
        </a:p>
      </dgm:t>
    </dgm:pt>
    <dgm:pt modelId="{24AD2126-1D10-47C0-B311-CBF2ECAEF120}" type="parTrans" cxnId="{80C3A3E9-4682-4161-9246-658E688852D4}">
      <dgm:prSet/>
      <dgm:spPr/>
      <dgm:t>
        <a:bodyPr/>
        <a:lstStyle/>
        <a:p>
          <a:endParaRPr lang="en-US" sz="1400"/>
        </a:p>
      </dgm:t>
    </dgm:pt>
    <dgm:pt modelId="{161E6D73-623A-4C56-AB1B-96288845020B}" type="sibTrans" cxnId="{80C3A3E9-4682-4161-9246-658E688852D4}">
      <dgm:prSet/>
      <dgm:spPr/>
      <dgm:t>
        <a:bodyPr/>
        <a:lstStyle/>
        <a:p>
          <a:endParaRPr lang="en-US" sz="1400"/>
        </a:p>
      </dgm:t>
    </dgm:pt>
    <dgm:pt modelId="{B93B6A0B-0375-4244-9E8E-6A014C2A0EFA}">
      <dgm:prSet phldrT="[Text]" custT="1"/>
      <dgm:spPr/>
      <dgm:t>
        <a:bodyPr/>
        <a:lstStyle/>
        <a:p>
          <a:r>
            <a:rPr lang="en-US" sz="1100" dirty="0" smtClean="0"/>
            <a:t>PDK</a:t>
          </a:r>
          <a:endParaRPr lang="en-US" sz="1100" dirty="0"/>
        </a:p>
      </dgm:t>
    </dgm:pt>
    <dgm:pt modelId="{4BEBDC16-7F39-4A08-AAA8-A59ABC8CD23D}" type="parTrans" cxnId="{2AD99C6D-A38C-411A-8812-52A4A09B018A}">
      <dgm:prSet/>
      <dgm:spPr/>
      <dgm:t>
        <a:bodyPr/>
        <a:lstStyle/>
        <a:p>
          <a:endParaRPr lang="en-US" sz="1400"/>
        </a:p>
      </dgm:t>
    </dgm:pt>
    <dgm:pt modelId="{4C8086B9-A6B1-4D95-AF2A-9243D705311D}" type="sibTrans" cxnId="{2AD99C6D-A38C-411A-8812-52A4A09B018A}">
      <dgm:prSet/>
      <dgm:spPr/>
      <dgm:t>
        <a:bodyPr/>
        <a:lstStyle/>
        <a:p>
          <a:endParaRPr lang="en-US" sz="1400"/>
        </a:p>
      </dgm:t>
    </dgm:pt>
    <dgm:pt modelId="{584B3513-22FC-4D08-A141-ACED9DB43046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Design Kit</a:t>
          </a:r>
          <a:endParaRPr lang="en-US" sz="1400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C26D1721-AA6E-4094-A8E7-A1744D3EBA03}" type="parTrans" cxnId="{B1C86E9C-EDDE-468A-84EC-1AEB15579459}">
      <dgm:prSet/>
      <dgm:spPr/>
      <dgm:t>
        <a:bodyPr/>
        <a:lstStyle/>
        <a:p>
          <a:endParaRPr lang="en-US" sz="1400"/>
        </a:p>
      </dgm:t>
    </dgm:pt>
    <dgm:pt modelId="{F75AB9F1-2E3E-4198-86EF-AF9E916A469C}" type="sibTrans" cxnId="{B1C86E9C-EDDE-468A-84EC-1AEB15579459}">
      <dgm:prSet/>
      <dgm:spPr/>
      <dgm:t>
        <a:bodyPr/>
        <a:lstStyle/>
        <a:p>
          <a:endParaRPr lang="en-US" sz="1400"/>
        </a:p>
      </dgm:t>
    </dgm:pt>
    <dgm:pt modelId="{6D6A44BA-77EB-4215-A7E8-8EB27FC7AD4D}" type="pres">
      <dgm:prSet presAssocID="{588476BF-ED3B-49CB-9862-9CAE637FEFB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435F68-9DF4-4970-BBC3-81B547552904}" type="pres">
      <dgm:prSet presAssocID="{588476BF-ED3B-49CB-9862-9CAE637FEFB8}" presName="ellipse" presStyleLbl="trBgShp" presStyleIdx="0" presStyleCnt="1"/>
      <dgm:spPr/>
      <dgm:t>
        <a:bodyPr/>
        <a:lstStyle/>
        <a:p>
          <a:endParaRPr lang="en-US"/>
        </a:p>
      </dgm:t>
    </dgm:pt>
    <dgm:pt modelId="{7DF069FF-37DE-4673-B08D-492F327E26FB}" type="pres">
      <dgm:prSet presAssocID="{588476BF-ED3B-49CB-9862-9CAE637FEFB8}" presName="arrow1" presStyleLbl="fgShp" presStyleIdx="0" presStyleCnt="1"/>
      <dgm:spPr/>
      <dgm:t>
        <a:bodyPr/>
        <a:lstStyle/>
        <a:p>
          <a:endParaRPr lang="en-US"/>
        </a:p>
      </dgm:t>
    </dgm:pt>
    <dgm:pt modelId="{317D79F4-52E6-4D7C-83C3-048CD07C2240}" type="pres">
      <dgm:prSet presAssocID="{588476BF-ED3B-49CB-9862-9CAE637FEFB8}" presName="rectangle" presStyleLbl="revTx" presStyleIdx="0" presStyleCnt="1" custScaleX="115056" custLinFactNeighborY="8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B4DD2-2AC1-467A-9247-F38613F75F54}" type="pres">
      <dgm:prSet presAssocID="{4EAF8D97-85C0-4DBC-88D6-C649DD863722}" presName="item1" presStyleLbl="node1" presStyleIdx="0" presStyleCnt="3" custLinFactNeighborX="43200" custLinFactNeighborY="-952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318B0-B5C5-45C9-AF9B-3515E3041B49}" type="pres">
      <dgm:prSet presAssocID="{B93B6A0B-0375-4244-9E8E-6A014C2A0EFA}" presName="item2" presStyleLbl="node1" presStyleIdx="1" presStyleCnt="3" custLinFactNeighborX="3209" custLinFactNeighborY="-5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93EFF-2783-4223-8EF3-18DBB9358088}" type="pres">
      <dgm:prSet presAssocID="{584B3513-22FC-4D08-A141-ACED9DB43046}" presName="item3" presStyleLbl="node1" presStyleIdx="2" presStyleCnt="3" custLinFactY="11366" custLinFactNeighborX="-3619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E5953-B5BB-43C4-AD1F-06779B767412}" type="pres">
      <dgm:prSet presAssocID="{588476BF-ED3B-49CB-9862-9CAE637FEFB8}" presName="funnel" presStyleLbl="trAlignAcc1" presStyleIdx="0" presStyleCnt="1"/>
      <dgm:spPr/>
      <dgm:t>
        <a:bodyPr/>
        <a:lstStyle/>
        <a:p>
          <a:endParaRPr lang="en-US"/>
        </a:p>
      </dgm:t>
    </dgm:pt>
  </dgm:ptLst>
  <dgm:cxnLst>
    <dgm:cxn modelId="{B1C86E9C-EDDE-468A-84EC-1AEB15579459}" srcId="{588476BF-ED3B-49CB-9862-9CAE637FEFB8}" destId="{584B3513-22FC-4D08-A141-ACED9DB43046}" srcOrd="3" destOrd="0" parTransId="{C26D1721-AA6E-4094-A8E7-A1744D3EBA03}" sibTransId="{F75AB9F1-2E3E-4198-86EF-AF9E916A469C}"/>
    <dgm:cxn modelId="{2AD99C6D-A38C-411A-8812-52A4A09B018A}" srcId="{588476BF-ED3B-49CB-9862-9CAE637FEFB8}" destId="{B93B6A0B-0375-4244-9E8E-6A014C2A0EFA}" srcOrd="2" destOrd="0" parTransId="{4BEBDC16-7F39-4A08-AAA8-A59ABC8CD23D}" sibTransId="{4C8086B9-A6B1-4D95-AF2A-9243D705311D}"/>
    <dgm:cxn modelId="{C5658D78-1D83-264E-80A4-85451E088B3F}" type="presOf" srcId="{B93B6A0B-0375-4244-9E8E-6A014C2A0EFA}" destId="{39CB4DD2-2AC1-467A-9247-F38613F75F54}" srcOrd="0" destOrd="0" presId="urn:microsoft.com/office/officeart/2005/8/layout/funnel1"/>
    <dgm:cxn modelId="{88341961-8965-DC4B-B57C-94A1BBAE335E}" type="presOf" srcId="{4EAF8D97-85C0-4DBC-88D6-C649DD863722}" destId="{7D9318B0-B5C5-45C9-AF9B-3515E3041B49}" srcOrd="0" destOrd="0" presId="urn:microsoft.com/office/officeart/2005/8/layout/funnel1"/>
    <dgm:cxn modelId="{69CF32E0-9F27-4046-84A7-DE21571C38E5}" type="presOf" srcId="{584B3513-22FC-4D08-A141-ACED9DB43046}" destId="{317D79F4-52E6-4D7C-83C3-048CD07C2240}" srcOrd="0" destOrd="0" presId="urn:microsoft.com/office/officeart/2005/8/layout/funnel1"/>
    <dgm:cxn modelId="{BB35CF93-9DDA-FF42-8DEB-A60DAF4C0A85}" type="presOf" srcId="{370C638E-D078-4931-9F9B-C8B68F99743A}" destId="{0A593EFF-2783-4223-8EF3-18DBB9358088}" srcOrd="0" destOrd="0" presId="urn:microsoft.com/office/officeart/2005/8/layout/funnel1"/>
    <dgm:cxn modelId="{6F396924-094D-274D-9172-DCDD8756D72F}" type="presOf" srcId="{588476BF-ED3B-49CB-9862-9CAE637FEFB8}" destId="{6D6A44BA-77EB-4215-A7E8-8EB27FC7AD4D}" srcOrd="0" destOrd="0" presId="urn:microsoft.com/office/officeart/2005/8/layout/funnel1"/>
    <dgm:cxn modelId="{B58CA223-858E-44FD-AF50-F6B80EA3825E}" srcId="{588476BF-ED3B-49CB-9862-9CAE637FEFB8}" destId="{370C638E-D078-4931-9F9B-C8B68F99743A}" srcOrd="0" destOrd="0" parTransId="{5357D0D3-770B-4529-956B-FA85CC4BCED4}" sibTransId="{2E898E77-9303-4682-BB81-F6006061BE61}"/>
    <dgm:cxn modelId="{80C3A3E9-4682-4161-9246-658E688852D4}" srcId="{588476BF-ED3B-49CB-9862-9CAE637FEFB8}" destId="{4EAF8D97-85C0-4DBC-88D6-C649DD863722}" srcOrd="1" destOrd="0" parTransId="{24AD2126-1D10-47C0-B311-CBF2ECAEF120}" sibTransId="{161E6D73-623A-4C56-AB1B-96288845020B}"/>
    <dgm:cxn modelId="{0E064859-B8AE-F347-9567-45CBC3C5B7CB}" type="presParOf" srcId="{6D6A44BA-77EB-4215-A7E8-8EB27FC7AD4D}" destId="{E7435F68-9DF4-4970-BBC3-81B547552904}" srcOrd="0" destOrd="0" presId="urn:microsoft.com/office/officeart/2005/8/layout/funnel1"/>
    <dgm:cxn modelId="{23A96993-515B-BF42-8D60-294BC9A3A401}" type="presParOf" srcId="{6D6A44BA-77EB-4215-A7E8-8EB27FC7AD4D}" destId="{7DF069FF-37DE-4673-B08D-492F327E26FB}" srcOrd="1" destOrd="0" presId="urn:microsoft.com/office/officeart/2005/8/layout/funnel1"/>
    <dgm:cxn modelId="{DEFE531B-CFDA-C14B-9231-5E1219FDCE50}" type="presParOf" srcId="{6D6A44BA-77EB-4215-A7E8-8EB27FC7AD4D}" destId="{317D79F4-52E6-4D7C-83C3-048CD07C2240}" srcOrd="2" destOrd="0" presId="urn:microsoft.com/office/officeart/2005/8/layout/funnel1"/>
    <dgm:cxn modelId="{23CC882F-3BF6-E641-ABFD-30F400748063}" type="presParOf" srcId="{6D6A44BA-77EB-4215-A7E8-8EB27FC7AD4D}" destId="{39CB4DD2-2AC1-467A-9247-F38613F75F54}" srcOrd="3" destOrd="0" presId="urn:microsoft.com/office/officeart/2005/8/layout/funnel1"/>
    <dgm:cxn modelId="{FB3C071E-9BDE-B04C-97EA-731DC4EDD7FA}" type="presParOf" srcId="{6D6A44BA-77EB-4215-A7E8-8EB27FC7AD4D}" destId="{7D9318B0-B5C5-45C9-AF9B-3515E3041B49}" srcOrd="4" destOrd="0" presId="urn:microsoft.com/office/officeart/2005/8/layout/funnel1"/>
    <dgm:cxn modelId="{8E9DE396-B74A-EC4C-9B9E-AD12DBF2A8AA}" type="presParOf" srcId="{6D6A44BA-77EB-4215-A7E8-8EB27FC7AD4D}" destId="{0A593EFF-2783-4223-8EF3-18DBB9358088}" srcOrd="5" destOrd="0" presId="urn:microsoft.com/office/officeart/2005/8/layout/funnel1"/>
    <dgm:cxn modelId="{2E783A6A-C422-DE46-82C3-E4F3926F8BB0}" type="presParOf" srcId="{6D6A44BA-77EB-4215-A7E8-8EB27FC7AD4D}" destId="{453E5953-B5BB-43C4-AD1F-06779B76741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9086B1-EC3E-3649-B181-EF3FBD4B607A}" type="doc">
      <dgm:prSet loTypeId="urn:microsoft.com/office/officeart/2005/8/layout/gear1" loCatId="relationship" qsTypeId="urn:microsoft.com/office/officeart/2005/8/quickstyle/simple4" qsCatId="simple" csTypeId="urn:microsoft.com/office/officeart/2005/8/colors/accent1_2" csCatId="accent1" phldr="1"/>
      <dgm:spPr/>
    </dgm:pt>
    <dgm:pt modelId="{0C834197-5834-2D49-AD62-9FB377DF23CC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Design</a:t>
          </a:r>
          <a:br>
            <a:rPr lang="en-US" dirty="0" smtClean="0"/>
          </a:br>
          <a:r>
            <a:rPr lang="en-US" dirty="0" smtClean="0"/>
            <a:t>Workflows</a:t>
          </a:r>
          <a:endParaRPr lang="en-US" dirty="0"/>
        </a:p>
      </dgm:t>
    </dgm:pt>
    <dgm:pt modelId="{E79A76A9-F3A2-6D46-9136-4933E48E0120}" type="parTrans" cxnId="{6D97AD3C-4AE4-9745-B58E-A036CA06A479}">
      <dgm:prSet/>
      <dgm:spPr/>
      <dgm:t>
        <a:bodyPr/>
        <a:lstStyle/>
        <a:p>
          <a:endParaRPr lang="en-US"/>
        </a:p>
      </dgm:t>
    </dgm:pt>
    <dgm:pt modelId="{9C13A331-FF9F-074C-A3D4-699CD199434A}" type="sibTrans" cxnId="{6D97AD3C-4AE4-9745-B58E-A036CA06A479}">
      <dgm:prSet/>
      <dgm:spPr/>
      <dgm:t>
        <a:bodyPr/>
        <a:lstStyle/>
        <a:p>
          <a:endParaRPr lang="en-US"/>
        </a:p>
      </dgm:t>
    </dgm:pt>
    <dgm:pt modelId="{4FB3E6D0-5EE8-3E4A-B919-B86F33EFF82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Digital</a:t>
          </a:r>
          <a:br>
            <a:rPr lang="en-US" dirty="0" smtClean="0"/>
          </a:br>
          <a:r>
            <a:rPr lang="en-US" dirty="0" smtClean="0"/>
            <a:t>Library</a:t>
          </a:r>
          <a:endParaRPr lang="en-US" dirty="0"/>
        </a:p>
      </dgm:t>
    </dgm:pt>
    <dgm:pt modelId="{4010707A-F9BA-7144-8398-1E24250F9763}" type="parTrans" cxnId="{5786863B-B77D-F34D-AAE2-E39EF5E89D6F}">
      <dgm:prSet/>
      <dgm:spPr/>
      <dgm:t>
        <a:bodyPr/>
        <a:lstStyle/>
        <a:p>
          <a:endParaRPr lang="en-US"/>
        </a:p>
      </dgm:t>
    </dgm:pt>
    <dgm:pt modelId="{6C0CD098-CD60-0149-9BC6-C1A46C72C612}" type="sibTrans" cxnId="{5786863B-B77D-F34D-AAE2-E39EF5E89D6F}">
      <dgm:prSet/>
      <dgm:spPr/>
      <dgm:t>
        <a:bodyPr/>
        <a:lstStyle/>
        <a:p>
          <a:endParaRPr lang="en-US"/>
        </a:p>
      </dgm:t>
    </dgm:pt>
    <dgm:pt modelId="{B8E2FBEC-9E5B-6342-BA1E-EFDEBD6811DC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PDK</a:t>
          </a:r>
          <a:endParaRPr lang="en-US" dirty="0"/>
        </a:p>
      </dgm:t>
    </dgm:pt>
    <dgm:pt modelId="{6DB5B85B-C516-1F4F-B457-776C1F52F049}" type="parTrans" cxnId="{80B0F6FA-8336-F642-B073-0993FCA0BE78}">
      <dgm:prSet/>
      <dgm:spPr/>
      <dgm:t>
        <a:bodyPr/>
        <a:lstStyle/>
        <a:p>
          <a:endParaRPr lang="en-US"/>
        </a:p>
      </dgm:t>
    </dgm:pt>
    <dgm:pt modelId="{497891B5-F8CC-7049-ABD6-FE510CD0814E}" type="sibTrans" cxnId="{80B0F6FA-8336-F642-B073-0993FCA0BE78}">
      <dgm:prSet/>
      <dgm:spPr/>
      <dgm:t>
        <a:bodyPr/>
        <a:lstStyle/>
        <a:p>
          <a:endParaRPr lang="en-US"/>
        </a:p>
      </dgm:t>
    </dgm:pt>
    <dgm:pt modelId="{0B291E6D-8CDB-EB4E-AAA8-4320AC848234}" type="pres">
      <dgm:prSet presAssocID="{8A9086B1-EC3E-3649-B181-EF3FBD4B607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78D89DF-1838-904C-8D15-8988B8E39A6F}" type="pres">
      <dgm:prSet presAssocID="{0C834197-5834-2D49-AD62-9FB377DF23CC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BE1CA-C28D-4144-B715-4FD1914ED757}" type="pres">
      <dgm:prSet presAssocID="{0C834197-5834-2D49-AD62-9FB377DF23CC}" presName="gear1srcNode" presStyleLbl="node1" presStyleIdx="0" presStyleCnt="3"/>
      <dgm:spPr/>
      <dgm:t>
        <a:bodyPr/>
        <a:lstStyle/>
        <a:p>
          <a:endParaRPr lang="en-US"/>
        </a:p>
      </dgm:t>
    </dgm:pt>
    <dgm:pt modelId="{FD19ACC7-C162-694C-8936-12599E9B7B58}" type="pres">
      <dgm:prSet presAssocID="{0C834197-5834-2D49-AD62-9FB377DF23CC}" presName="gear1dstNode" presStyleLbl="node1" presStyleIdx="0" presStyleCnt="3"/>
      <dgm:spPr/>
      <dgm:t>
        <a:bodyPr/>
        <a:lstStyle/>
        <a:p>
          <a:endParaRPr lang="en-US"/>
        </a:p>
      </dgm:t>
    </dgm:pt>
    <dgm:pt modelId="{1D804004-A3D0-8A44-89A5-5A555C905511}" type="pres">
      <dgm:prSet presAssocID="{4FB3E6D0-5EE8-3E4A-B919-B86F33EFF82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F0D5B-1BAB-0046-B9C7-B1E289C4999B}" type="pres">
      <dgm:prSet presAssocID="{4FB3E6D0-5EE8-3E4A-B919-B86F33EFF824}" presName="gear2srcNode" presStyleLbl="node1" presStyleIdx="1" presStyleCnt="3"/>
      <dgm:spPr/>
      <dgm:t>
        <a:bodyPr/>
        <a:lstStyle/>
        <a:p>
          <a:endParaRPr lang="en-US"/>
        </a:p>
      </dgm:t>
    </dgm:pt>
    <dgm:pt modelId="{E7D744E5-19E4-6E45-89AE-6A8F0711FA64}" type="pres">
      <dgm:prSet presAssocID="{4FB3E6D0-5EE8-3E4A-B919-B86F33EFF824}" presName="gear2dstNode" presStyleLbl="node1" presStyleIdx="1" presStyleCnt="3"/>
      <dgm:spPr/>
      <dgm:t>
        <a:bodyPr/>
        <a:lstStyle/>
        <a:p>
          <a:endParaRPr lang="en-US"/>
        </a:p>
      </dgm:t>
    </dgm:pt>
    <dgm:pt modelId="{CB2F486A-D2CD-CC4A-9A72-EE36512A48A1}" type="pres">
      <dgm:prSet presAssocID="{B8E2FBEC-9E5B-6342-BA1E-EFDEBD6811DC}" presName="gear3" presStyleLbl="node1" presStyleIdx="2" presStyleCnt="3"/>
      <dgm:spPr/>
      <dgm:t>
        <a:bodyPr/>
        <a:lstStyle/>
        <a:p>
          <a:endParaRPr lang="en-US"/>
        </a:p>
      </dgm:t>
    </dgm:pt>
    <dgm:pt modelId="{53F743BF-B3DF-6B47-A90D-9EABE1F22B62}" type="pres">
      <dgm:prSet presAssocID="{B8E2FBEC-9E5B-6342-BA1E-EFDEBD6811D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09F30-A125-1E42-9887-C0D96432029F}" type="pres">
      <dgm:prSet presAssocID="{B8E2FBEC-9E5B-6342-BA1E-EFDEBD6811DC}" presName="gear3srcNode" presStyleLbl="node1" presStyleIdx="2" presStyleCnt="3"/>
      <dgm:spPr/>
      <dgm:t>
        <a:bodyPr/>
        <a:lstStyle/>
        <a:p>
          <a:endParaRPr lang="en-US"/>
        </a:p>
      </dgm:t>
    </dgm:pt>
    <dgm:pt modelId="{EF761AD1-CD39-174C-9BF0-D7DB77F4E3CA}" type="pres">
      <dgm:prSet presAssocID="{B8E2FBEC-9E5B-6342-BA1E-EFDEBD6811DC}" presName="gear3dstNode" presStyleLbl="node1" presStyleIdx="2" presStyleCnt="3"/>
      <dgm:spPr/>
      <dgm:t>
        <a:bodyPr/>
        <a:lstStyle/>
        <a:p>
          <a:endParaRPr lang="en-US"/>
        </a:p>
      </dgm:t>
    </dgm:pt>
    <dgm:pt modelId="{56D952DC-9466-064F-8AD6-CED78C141AFB}" type="pres">
      <dgm:prSet presAssocID="{9C13A331-FF9F-074C-A3D4-699CD199434A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B8F32F3-636C-5545-9528-7466D2545D6E}" type="pres">
      <dgm:prSet presAssocID="{6C0CD098-CD60-0149-9BC6-C1A46C72C61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4253C22B-8314-BC4C-9134-2995A1859B55}" type="pres">
      <dgm:prSet presAssocID="{497891B5-F8CC-7049-ABD6-FE510CD0814E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91D9AFA-F2D3-D549-A1B0-68DA317E0064}" type="presOf" srcId="{0C834197-5834-2D49-AD62-9FB377DF23CC}" destId="{C38BE1CA-C28D-4144-B715-4FD1914ED757}" srcOrd="1" destOrd="0" presId="urn:microsoft.com/office/officeart/2005/8/layout/gear1"/>
    <dgm:cxn modelId="{D926B1E7-0B7F-294E-8A15-D2C5320A955A}" type="presOf" srcId="{B8E2FBEC-9E5B-6342-BA1E-EFDEBD6811DC}" destId="{EF761AD1-CD39-174C-9BF0-D7DB77F4E3CA}" srcOrd="3" destOrd="0" presId="urn:microsoft.com/office/officeart/2005/8/layout/gear1"/>
    <dgm:cxn modelId="{0C9478B2-896E-B246-9808-4D34A61505D1}" type="presOf" srcId="{8A9086B1-EC3E-3649-B181-EF3FBD4B607A}" destId="{0B291E6D-8CDB-EB4E-AAA8-4320AC848234}" srcOrd="0" destOrd="0" presId="urn:microsoft.com/office/officeart/2005/8/layout/gear1"/>
    <dgm:cxn modelId="{82E73183-4ED0-B145-91AF-AC0E709456A3}" type="presOf" srcId="{497891B5-F8CC-7049-ABD6-FE510CD0814E}" destId="{4253C22B-8314-BC4C-9134-2995A1859B55}" srcOrd="0" destOrd="0" presId="urn:microsoft.com/office/officeart/2005/8/layout/gear1"/>
    <dgm:cxn modelId="{80B0F6FA-8336-F642-B073-0993FCA0BE78}" srcId="{8A9086B1-EC3E-3649-B181-EF3FBD4B607A}" destId="{B8E2FBEC-9E5B-6342-BA1E-EFDEBD6811DC}" srcOrd="2" destOrd="0" parTransId="{6DB5B85B-C516-1F4F-B457-776C1F52F049}" sibTransId="{497891B5-F8CC-7049-ABD6-FE510CD0814E}"/>
    <dgm:cxn modelId="{AE6D71A4-FB02-6145-8445-13673F7390F6}" type="presOf" srcId="{4FB3E6D0-5EE8-3E4A-B919-B86F33EFF824}" destId="{E7D744E5-19E4-6E45-89AE-6A8F0711FA64}" srcOrd="2" destOrd="0" presId="urn:microsoft.com/office/officeart/2005/8/layout/gear1"/>
    <dgm:cxn modelId="{863AA06A-90DF-9D44-972D-8FBB78C12189}" type="presOf" srcId="{B8E2FBEC-9E5B-6342-BA1E-EFDEBD6811DC}" destId="{CB2F486A-D2CD-CC4A-9A72-EE36512A48A1}" srcOrd="0" destOrd="0" presId="urn:microsoft.com/office/officeart/2005/8/layout/gear1"/>
    <dgm:cxn modelId="{105A3920-421D-744A-937A-A1FF1BE5591A}" type="presOf" srcId="{B8E2FBEC-9E5B-6342-BA1E-EFDEBD6811DC}" destId="{53F743BF-B3DF-6B47-A90D-9EABE1F22B62}" srcOrd="1" destOrd="0" presId="urn:microsoft.com/office/officeart/2005/8/layout/gear1"/>
    <dgm:cxn modelId="{6D97AD3C-4AE4-9745-B58E-A036CA06A479}" srcId="{8A9086B1-EC3E-3649-B181-EF3FBD4B607A}" destId="{0C834197-5834-2D49-AD62-9FB377DF23CC}" srcOrd="0" destOrd="0" parTransId="{E79A76A9-F3A2-6D46-9136-4933E48E0120}" sibTransId="{9C13A331-FF9F-074C-A3D4-699CD199434A}"/>
    <dgm:cxn modelId="{15C4CE01-893B-024B-8762-191CE0FF0CA7}" type="presOf" srcId="{0C834197-5834-2D49-AD62-9FB377DF23CC}" destId="{FD19ACC7-C162-694C-8936-12599E9B7B58}" srcOrd="2" destOrd="0" presId="urn:microsoft.com/office/officeart/2005/8/layout/gear1"/>
    <dgm:cxn modelId="{DD9C6F9B-EBAE-794D-8BDE-B96C2A725DEA}" type="presOf" srcId="{4FB3E6D0-5EE8-3E4A-B919-B86F33EFF824}" destId="{ACFF0D5B-1BAB-0046-B9C7-B1E289C4999B}" srcOrd="1" destOrd="0" presId="urn:microsoft.com/office/officeart/2005/8/layout/gear1"/>
    <dgm:cxn modelId="{6B47E2E4-EF52-DF4F-8881-D06B8FC8D421}" type="presOf" srcId="{4FB3E6D0-5EE8-3E4A-B919-B86F33EFF824}" destId="{1D804004-A3D0-8A44-89A5-5A555C905511}" srcOrd="0" destOrd="0" presId="urn:microsoft.com/office/officeart/2005/8/layout/gear1"/>
    <dgm:cxn modelId="{60297B5C-B071-9B4E-BE61-38D564C44C80}" type="presOf" srcId="{B8E2FBEC-9E5B-6342-BA1E-EFDEBD6811DC}" destId="{78709F30-A125-1E42-9887-C0D96432029F}" srcOrd="2" destOrd="0" presId="urn:microsoft.com/office/officeart/2005/8/layout/gear1"/>
    <dgm:cxn modelId="{53FF5308-1A8C-0149-B609-559B638177C1}" type="presOf" srcId="{9C13A331-FF9F-074C-A3D4-699CD199434A}" destId="{56D952DC-9466-064F-8AD6-CED78C141AFB}" srcOrd="0" destOrd="0" presId="urn:microsoft.com/office/officeart/2005/8/layout/gear1"/>
    <dgm:cxn modelId="{7B8FAC82-A1BE-3944-A6C4-F736983ED23F}" type="presOf" srcId="{0C834197-5834-2D49-AD62-9FB377DF23CC}" destId="{D78D89DF-1838-904C-8D15-8988B8E39A6F}" srcOrd="0" destOrd="0" presId="urn:microsoft.com/office/officeart/2005/8/layout/gear1"/>
    <dgm:cxn modelId="{5786863B-B77D-F34D-AAE2-E39EF5E89D6F}" srcId="{8A9086B1-EC3E-3649-B181-EF3FBD4B607A}" destId="{4FB3E6D0-5EE8-3E4A-B919-B86F33EFF824}" srcOrd="1" destOrd="0" parTransId="{4010707A-F9BA-7144-8398-1E24250F9763}" sibTransId="{6C0CD098-CD60-0149-9BC6-C1A46C72C612}"/>
    <dgm:cxn modelId="{E49E33FE-697D-ED49-8CE0-452A7326F147}" type="presOf" srcId="{6C0CD098-CD60-0149-9BC6-C1A46C72C612}" destId="{BB8F32F3-636C-5545-9528-7466D2545D6E}" srcOrd="0" destOrd="0" presId="urn:microsoft.com/office/officeart/2005/8/layout/gear1"/>
    <dgm:cxn modelId="{C2E1823F-470B-0C44-9D65-820EA779549C}" type="presParOf" srcId="{0B291E6D-8CDB-EB4E-AAA8-4320AC848234}" destId="{D78D89DF-1838-904C-8D15-8988B8E39A6F}" srcOrd="0" destOrd="0" presId="urn:microsoft.com/office/officeart/2005/8/layout/gear1"/>
    <dgm:cxn modelId="{6629798C-F2CC-6D40-980A-91ABFEAA9B46}" type="presParOf" srcId="{0B291E6D-8CDB-EB4E-AAA8-4320AC848234}" destId="{C38BE1CA-C28D-4144-B715-4FD1914ED757}" srcOrd="1" destOrd="0" presId="urn:microsoft.com/office/officeart/2005/8/layout/gear1"/>
    <dgm:cxn modelId="{4DF3B822-BBD9-2D46-B661-2AD81F21A623}" type="presParOf" srcId="{0B291E6D-8CDB-EB4E-AAA8-4320AC848234}" destId="{FD19ACC7-C162-694C-8936-12599E9B7B58}" srcOrd="2" destOrd="0" presId="urn:microsoft.com/office/officeart/2005/8/layout/gear1"/>
    <dgm:cxn modelId="{03094E45-31BB-784E-8577-55E31A4EC9EE}" type="presParOf" srcId="{0B291E6D-8CDB-EB4E-AAA8-4320AC848234}" destId="{1D804004-A3D0-8A44-89A5-5A555C905511}" srcOrd="3" destOrd="0" presId="urn:microsoft.com/office/officeart/2005/8/layout/gear1"/>
    <dgm:cxn modelId="{5F67E39C-09D6-7048-9BBE-00C8C9C9B13D}" type="presParOf" srcId="{0B291E6D-8CDB-EB4E-AAA8-4320AC848234}" destId="{ACFF0D5B-1BAB-0046-B9C7-B1E289C4999B}" srcOrd="4" destOrd="0" presId="urn:microsoft.com/office/officeart/2005/8/layout/gear1"/>
    <dgm:cxn modelId="{8C3FC2FA-5574-904B-BAE0-A1A5601267BA}" type="presParOf" srcId="{0B291E6D-8CDB-EB4E-AAA8-4320AC848234}" destId="{E7D744E5-19E4-6E45-89AE-6A8F0711FA64}" srcOrd="5" destOrd="0" presId="urn:microsoft.com/office/officeart/2005/8/layout/gear1"/>
    <dgm:cxn modelId="{9FF893B1-C4FE-2B4D-83C9-5A60022CC3E8}" type="presParOf" srcId="{0B291E6D-8CDB-EB4E-AAA8-4320AC848234}" destId="{CB2F486A-D2CD-CC4A-9A72-EE36512A48A1}" srcOrd="6" destOrd="0" presId="urn:microsoft.com/office/officeart/2005/8/layout/gear1"/>
    <dgm:cxn modelId="{B87108F6-D6DD-3640-9178-FA86E834F2DE}" type="presParOf" srcId="{0B291E6D-8CDB-EB4E-AAA8-4320AC848234}" destId="{53F743BF-B3DF-6B47-A90D-9EABE1F22B62}" srcOrd="7" destOrd="0" presId="urn:microsoft.com/office/officeart/2005/8/layout/gear1"/>
    <dgm:cxn modelId="{603D275E-2133-D841-A124-5B512F9002B8}" type="presParOf" srcId="{0B291E6D-8CDB-EB4E-AAA8-4320AC848234}" destId="{78709F30-A125-1E42-9887-C0D96432029F}" srcOrd="8" destOrd="0" presId="urn:microsoft.com/office/officeart/2005/8/layout/gear1"/>
    <dgm:cxn modelId="{9BF6042D-B028-DE41-AC26-563D7BC3B47D}" type="presParOf" srcId="{0B291E6D-8CDB-EB4E-AAA8-4320AC848234}" destId="{EF761AD1-CD39-174C-9BF0-D7DB77F4E3CA}" srcOrd="9" destOrd="0" presId="urn:microsoft.com/office/officeart/2005/8/layout/gear1"/>
    <dgm:cxn modelId="{9331E566-CB3D-4D40-B414-03085A449F3B}" type="presParOf" srcId="{0B291E6D-8CDB-EB4E-AAA8-4320AC848234}" destId="{56D952DC-9466-064F-8AD6-CED78C141AFB}" srcOrd="10" destOrd="0" presId="urn:microsoft.com/office/officeart/2005/8/layout/gear1"/>
    <dgm:cxn modelId="{7AA21A0E-9311-7047-B681-D05C56DAEA8D}" type="presParOf" srcId="{0B291E6D-8CDB-EB4E-AAA8-4320AC848234}" destId="{BB8F32F3-636C-5545-9528-7466D2545D6E}" srcOrd="11" destOrd="0" presId="urn:microsoft.com/office/officeart/2005/8/layout/gear1"/>
    <dgm:cxn modelId="{DAE52DE2-0457-0B43-BCF5-FCB91D3E3096}" type="presParOf" srcId="{0B291E6D-8CDB-EB4E-AAA8-4320AC848234}" destId="{4253C22B-8314-BC4C-9134-2995A1859B5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435F68-9DF4-4970-BBC3-81B547552904}">
      <dsp:nvSpPr>
        <dsp:cNvPr id="0" name=""/>
        <dsp:cNvSpPr/>
      </dsp:nvSpPr>
      <dsp:spPr>
        <a:xfrm>
          <a:off x="524522" y="272332"/>
          <a:ext cx="1916811" cy="665683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069FF-37DE-4673-B08D-492F327E26FB}">
      <dsp:nvSpPr>
        <dsp:cNvPr id="0" name=""/>
        <dsp:cNvSpPr/>
      </dsp:nvSpPr>
      <dsp:spPr>
        <a:xfrm>
          <a:off x="1300162" y="1902364"/>
          <a:ext cx="371475" cy="237743"/>
        </a:xfrm>
        <a:prstGeom prst="down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17D79F4-52E6-4D7C-83C3-048CD07C2240}">
      <dsp:nvSpPr>
        <dsp:cNvPr id="0" name=""/>
        <dsp:cNvSpPr/>
      </dsp:nvSpPr>
      <dsp:spPr>
        <a:xfrm>
          <a:off x="460129" y="2129946"/>
          <a:ext cx="2051540" cy="44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Design Kit</a:t>
          </a:r>
          <a:endParaRPr lang="en-US" sz="14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460129" y="2129946"/>
        <a:ext cx="2051540" cy="445770"/>
      </dsp:txXfrm>
    </dsp:sp>
    <dsp:sp modelId="{39CB4DD2-2AC1-467A-9247-F38613F75F54}">
      <dsp:nvSpPr>
        <dsp:cNvPr id="0" name=""/>
        <dsp:cNvSpPr/>
      </dsp:nvSpPr>
      <dsp:spPr>
        <a:xfrm>
          <a:off x="1510268" y="352400"/>
          <a:ext cx="668655" cy="66865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PDK</a:t>
          </a:r>
          <a:endParaRPr lang="en-US" sz="1100" kern="1200" dirty="0"/>
        </a:p>
      </dsp:txBody>
      <dsp:txXfrm>
        <a:off x="1510268" y="352400"/>
        <a:ext cx="668655" cy="668655"/>
      </dsp:txXfrm>
    </dsp:sp>
    <dsp:sp modelId="{7D9318B0-B5C5-45C9-AF9B-3515E3041B49}">
      <dsp:nvSpPr>
        <dsp:cNvPr id="0" name=""/>
        <dsp:cNvSpPr/>
      </dsp:nvSpPr>
      <dsp:spPr>
        <a:xfrm>
          <a:off x="764407" y="451847"/>
          <a:ext cx="668655" cy="668655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ARM </a:t>
          </a:r>
          <a:r>
            <a:rPr lang="en-US" sz="900" kern="1200" dirty="0" smtClean="0"/>
            <a:t>Libraries</a:t>
          </a:r>
          <a:endParaRPr lang="en-US" sz="1100" kern="1200" dirty="0"/>
        </a:p>
      </dsp:txBody>
      <dsp:txXfrm>
        <a:off x="764407" y="451847"/>
        <a:ext cx="668655" cy="668655"/>
      </dsp:txXfrm>
    </dsp:sp>
    <dsp:sp modelId="{0A593EFF-2783-4223-8EF3-18DBB9358088}">
      <dsp:nvSpPr>
        <dsp:cNvPr id="0" name=""/>
        <dsp:cNvSpPr/>
      </dsp:nvSpPr>
      <dsp:spPr>
        <a:xfrm>
          <a:off x="1184444" y="1070776"/>
          <a:ext cx="668655" cy="668655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MR Digital Flow</a:t>
          </a:r>
          <a:endParaRPr lang="en-US" sz="1100" kern="1200" dirty="0"/>
        </a:p>
      </dsp:txBody>
      <dsp:txXfrm>
        <a:off x="1184444" y="1070776"/>
        <a:ext cx="668655" cy="668655"/>
      </dsp:txXfrm>
    </dsp:sp>
    <dsp:sp modelId="{453E5953-B5BB-43C4-AD1F-06779B767412}">
      <dsp:nvSpPr>
        <dsp:cNvPr id="0" name=""/>
        <dsp:cNvSpPr/>
      </dsp:nvSpPr>
      <dsp:spPr>
        <a:xfrm>
          <a:off x="445769" y="190607"/>
          <a:ext cx="2080260" cy="166420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8D89DF-1838-904C-8D15-8988B8E39A6F}">
      <dsp:nvSpPr>
        <dsp:cNvPr id="0" name=""/>
        <dsp:cNvSpPr/>
      </dsp:nvSpPr>
      <dsp:spPr>
        <a:xfrm>
          <a:off x="1405890" y="1520190"/>
          <a:ext cx="1718310" cy="1718310"/>
        </a:xfrm>
        <a:prstGeom prst="gear9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Design</a:t>
          </a:r>
          <a:br>
            <a:rPr lang="en-US" sz="1500" kern="1200" dirty="0" smtClean="0"/>
          </a:br>
          <a:r>
            <a:rPr lang="en-US" sz="1500" kern="1200" dirty="0" smtClean="0"/>
            <a:t>Workflows</a:t>
          </a:r>
          <a:endParaRPr lang="en-US" sz="1500" kern="1200" dirty="0"/>
        </a:p>
      </dsp:txBody>
      <dsp:txXfrm>
        <a:off x="1405890" y="1520190"/>
        <a:ext cx="1718310" cy="1718310"/>
      </dsp:txXfrm>
    </dsp:sp>
    <dsp:sp modelId="{1D804004-A3D0-8A44-89A5-5A555C905511}">
      <dsp:nvSpPr>
        <dsp:cNvPr id="0" name=""/>
        <dsp:cNvSpPr/>
      </dsp:nvSpPr>
      <dsp:spPr>
        <a:xfrm>
          <a:off x="406146" y="1114044"/>
          <a:ext cx="1249680" cy="1249680"/>
        </a:xfrm>
        <a:prstGeom prst="gear6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Digital</a:t>
          </a:r>
          <a:br>
            <a:rPr lang="en-US" sz="1500" kern="1200" dirty="0" smtClean="0"/>
          </a:br>
          <a:r>
            <a:rPr lang="en-US" sz="1500" kern="1200" dirty="0" smtClean="0"/>
            <a:t>Library</a:t>
          </a:r>
          <a:endParaRPr lang="en-US" sz="1500" kern="1200" dirty="0"/>
        </a:p>
      </dsp:txBody>
      <dsp:txXfrm>
        <a:off x="406146" y="1114044"/>
        <a:ext cx="1249680" cy="1249680"/>
      </dsp:txXfrm>
    </dsp:sp>
    <dsp:sp modelId="{CB2F486A-D2CD-CC4A-9A72-EE36512A48A1}">
      <dsp:nvSpPr>
        <dsp:cNvPr id="0" name=""/>
        <dsp:cNvSpPr/>
      </dsp:nvSpPr>
      <dsp:spPr>
        <a:xfrm rot="20700000">
          <a:off x="1106094" y="251892"/>
          <a:ext cx="1224431" cy="1224431"/>
        </a:xfrm>
        <a:prstGeom prst="gear6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PDK</a:t>
          </a:r>
          <a:endParaRPr lang="en-US" sz="1500" kern="1200" dirty="0"/>
        </a:p>
      </dsp:txBody>
      <dsp:txXfrm>
        <a:off x="1374648" y="520446"/>
        <a:ext cx="687324" cy="687324"/>
      </dsp:txXfrm>
    </dsp:sp>
    <dsp:sp modelId="{56D952DC-9466-064F-8AD6-CED78C141AFB}">
      <dsp:nvSpPr>
        <dsp:cNvPr id="0" name=""/>
        <dsp:cNvSpPr/>
      </dsp:nvSpPr>
      <dsp:spPr>
        <a:xfrm>
          <a:off x="1262381" y="1267310"/>
          <a:ext cx="2199436" cy="2199436"/>
        </a:xfrm>
        <a:prstGeom prst="circularArrow">
          <a:avLst>
            <a:gd name="adj1" fmla="val 4688"/>
            <a:gd name="adj2" fmla="val 299029"/>
            <a:gd name="adj3" fmla="val 2483756"/>
            <a:gd name="adj4" fmla="val 15932946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8F32F3-636C-5545-9528-7466D2545D6E}">
      <dsp:nvSpPr>
        <dsp:cNvPr id="0" name=""/>
        <dsp:cNvSpPr/>
      </dsp:nvSpPr>
      <dsp:spPr>
        <a:xfrm>
          <a:off x="184830" y="842129"/>
          <a:ext cx="1598028" cy="159802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53C22B-8314-BC4C-9134-2995A1859B55}">
      <dsp:nvSpPr>
        <dsp:cNvPr id="0" name=""/>
        <dsp:cNvSpPr/>
      </dsp:nvSpPr>
      <dsp:spPr>
        <a:xfrm>
          <a:off x="822870" y="-11711"/>
          <a:ext cx="1722996" cy="17229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3963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93442E8-75A3-0743-8490-0ACA76BBB464}" type="datetime1">
              <a:rPr lang="en-US"/>
              <a:pPr>
                <a:defRPr/>
              </a:pPr>
              <a:t>10/13/09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288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3963" y="9285288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F37887-1BAA-DE4D-B2DF-0D9AB5F2C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3963" y="0"/>
            <a:ext cx="28797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643438"/>
            <a:ext cx="5314950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3963" y="9285288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8B651C6-B8FC-C542-83F7-8E389C7A56A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Starting wafer is doped </a:t>
            </a:r>
            <a:r>
              <a:rPr lang="en-US" sz="10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</a:t>
            </a:r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-type with a resistivity of 1-2 Ohm-cm.</a:t>
            </a:r>
          </a:p>
          <a:p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The technology utilizes shallow trench isolation (STI), nominally 0.35 </a:t>
            </a:r>
            <a:r>
              <a:rPr lang="en-US" sz="10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μm</a:t>
            </a:r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deep into the silicon, to provide a dense isolation between </a:t>
            </a:r>
            <a:r>
              <a:rPr lang="en-US" sz="10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FETs</a:t>
            </a:r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and other</a:t>
            </a:r>
          </a:p>
          <a:p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devices. All diffusions and </a:t>
            </a:r>
            <a:r>
              <a:rPr lang="en-US" sz="10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polysilicon</a:t>
            </a:r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are </a:t>
            </a:r>
            <a:r>
              <a:rPr lang="en-US" sz="10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silicided</a:t>
            </a:r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for low resistivity unless the </a:t>
            </a:r>
            <a:r>
              <a:rPr lang="en-US" sz="10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silicide</a:t>
            </a:r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formation is intentionally blocked to form a resistor.</a:t>
            </a:r>
          </a:p>
          <a:p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CMOS8RF provides a comprehensive suite of devices. The standard manufacturing flow has</a:t>
            </a:r>
          </a:p>
          <a:p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been designed to provide the set of devices shown in the left column in the above slide. Optional</a:t>
            </a:r>
          </a:p>
          <a:p>
            <a:r>
              <a:rPr lang="en-US" sz="10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devices which need additional mask set are shown in the right hand column. 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651C6-B8FC-C542-83F7-8E389C7A56A5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Resistivity substrate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high performance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SiGe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heterojunction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bipolar transistor (HBT)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651C6-B8FC-C542-83F7-8E389C7A56A5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Startingwafer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is moderately doped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-type with a resistivity of 1-2 Ohm-cm. The technology utilizes a shallow trench isolation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(STI), nominally 0.43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μm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deep into the silicon, to provide a dense isolation between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FETs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other devices. All diffusions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polysilicon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are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silicided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for low resistivity unless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silicide</a:t>
            </a:r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formation is intentionally blocked to form a resistor.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651C6-B8FC-C542-83F7-8E389C7A56A5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Ten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NFETs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are offered. The super-high-VT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svtnfet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), high-VT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hvtnfet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), regular-VT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), 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low-VT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lvtnfet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), and zero-VT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zvtnfet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) all operate at 1.2V, with a nominal gate oxide thickness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of 2.1nm. Separate blocking masks control the channel implants for VT control. The regular-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VT device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) is considered part of the “base” technology, while the other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FETs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are optional.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At the 90nm technology node, gate oxide leakage currents, as well as sub-threshold off currents,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can be high compared to earlier technology nodes.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Optional high-voltage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NFETs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dgvnfet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zvtdgnfet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dgxnfet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) are offered for higher-voltage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operation. All four devices are covered by the DG (“Dual Gate”) layer, which results in the thick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oxide.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dgxnfet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dgvnfet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share the same oxide thickness (5.3nm) and doping profiles.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difference between them is the minimum allowed channel length. The layouts are distinguished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by the presence of the “DG” “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v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” utility shape on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dgvnfet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, to allow design-rule checking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the gate lengths to different allowed minimum values.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dgxnfet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includes the “XE” “dg”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layer.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NFETs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may be formed in an isolated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pwell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, if the isolated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pwell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feature option is chosen. N3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shape, drawn inside NW shape, forms the isolated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pwell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.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pcells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for isolated-well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nfets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distinguished by “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tw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” (for “triple well”) in the device name, for example “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nfettw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rPr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651C6-B8FC-C542-83F7-8E389C7A56A5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7D5B6D-1C4F-5F43-B47F-F739D95CC716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>
              <a:defRPr sz="5400"/>
            </a:lvl1pPr>
          </a:lstStyle>
          <a:p>
            <a:r>
              <a:rPr lang="el-GR" altLang="en-US" dirty="0" err="1"/>
              <a:t>ClicktoeditMastertitlestyle</a:t>
            </a:r>
            <a:endParaRPr lang="el-GR" alt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0" indent="0">
              <a:buFont typeface="Wingdings" pitchFamily="2" charset="2"/>
              <a:buNone/>
              <a:defRPr sz="2400">
                <a:solidFill>
                  <a:srgbClr val="006699"/>
                </a:solidFill>
              </a:defRPr>
            </a:lvl1pPr>
          </a:lstStyle>
          <a:p>
            <a:r>
              <a:rPr lang="el-GR" altLang="en-US" dirty="0" err="1"/>
              <a:t>ClicktoeditMastersubtitlestyle</a:t>
            </a:r>
            <a:endParaRPr lang="el-GR" alt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7F21B-F247-F04E-9D13-26F3E84C3BC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BBC9-D77C-7046-88E2-C0B6AC1572F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6048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095CA-8C25-C246-9F3D-E8CA1897191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E60FE-6011-5C4E-B063-589D6E44EAA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A3A2A-B776-1D4A-82E6-BA92150AEB0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05EC3-8E1E-2E46-95DA-9D5E9DFEFB0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DAD65-0E84-9F41-90BF-A43FCFD771B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3B219-4664-234B-BF73-DC5896C9D76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37A30-06A6-884B-A6BB-9BF5F73A8B0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4700-F603-E948-8306-2B4D9DACC65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37BDA-4862-5542-A134-B84FF842D19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8688" y="188913"/>
            <a:ext cx="77152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ClicktoeditMastertitlestyle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ClicktoeditMastertextstyles</a:t>
            </a:r>
          </a:p>
          <a:p>
            <a:pPr lvl="1"/>
            <a:r>
              <a:rPr lang="el-GR"/>
              <a:t>Secondlevel</a:t>
            </a:r>
          </a:p>
          <a:p>
            <a:pPr lvl="2"/>
            <a:r>
              <a:rPr lang="el-GR"/>
              <a:t>Thirdlevel</a:t>
            </a:r>
          </a:p>
          <a:p>
            <a:pPr lvl="3"/>
            <a:r>
              <a:rPr lang="el-GR"/>
              <a:t>Fourthlevel</a:t>
            </a:r>
          </a:p>
          <a:p>
            <a:pPr lvl="4"/>
            <a:r>
              <a:rPr lang="el-GR"/>
              <a:t>Fifthlevel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4750"/>
            <a:ext cx="2133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9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6188"/>
            <a:ext cx="2895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669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sz="1000" dirty="0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6188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99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C68ED5EE-41F9-984C-8192-6DCE1E3D6597}" type="slidenum">
              <a:rPr lang="el-GR" altLang="en-US"/>
              <a:pPr>
                <a:defRPr/>
              </a:pPr>
              <a:t>‹#›</a:t>
            </a:fld>
            <a:endParaRPr lang="el-GR" altLang="en-US" dirty="0"/>
          </a:p>
        </p:txBody>
      </p:sp>
      <p:pic>
        <p:nvPicPr>
          <p:cNvPr id="2" name="Picture 2" descr="C:\Documents and Settings\kostas\My Documents\My Documents\My Work\CERN outreach material\CERNlogo\Logo_CERN.gif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42869" y="142852"/>
            <a:ext cx="714355" cy="714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cxnSp>
        <p:nvCxnSpPr>
          <p:cNvPr id="12" name="Straight Connector 11"/>
          <p:cNvCxnSpPr/>
          <p:nvPr userDrawn="1"/>
        </p:nvCxnSpPr>
        <p:spPr>
          <a:xfrm>
            <a:off x="428625" y="927100"/>
            <a:ext cx="835818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28625" y="6302375"/>
            <a:ext cx="835818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>
    <p:pull dir="d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Garamond" pitchFamily="18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Garamond" pitchFamily="18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Garamond" pitchFamily="18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Garamond" pitchFamily="18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-108" charset="2"/>
        <a:buChar char="n"/>
        <a:defRPr sz="3000">
          <a:solidFill>
            <a:srgbClr val="003366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08" charset="2"/>
        <a:buChar char="q"/>
        <a:defRPr sz="2600">
          <a:solidFill>
            <a:srgbClr val="003366"/>
          </a:solidFill>
          <a:latin typeface="+mn-lt"/>
          <a:ea typeface="ＭＳ Ｐゴシック" pitchFamily="-109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-108" charset="2"/>
        <a:buChar char="n"/>
        <a:defRPr sz="2200">
          <a:solidFill>
            <a:srgbClr val="003366"/>
          </a:solidFill>
          <a:latin typeface="+mn-lt"/>
          <a:ea typeface="ＭＳ Ｐゴシック" pitchFamily="-109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8" charset="2"/>
        <a:buChar char="q"/>
        <a:defRPr sz="2000">
          <a:solidFill>
            <a:srgbClr val="003366"/>
          </a:solidFill>
          <a:latin typeface="+mn-lt"/>
          <a:ea typeface="ＭＳ Ｐゴシック" pitchFamily="-109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8" charset="2"/>
        <a:buChar char="§"/>
        <a:defRPr sz="2000">
          <a:solidFill>
            <a:srgbClr val="003366"/>
          </a:solidFill>
          <a:latin typeface="+mn-lt"/>
          <a:ea typeface="ＭＳ Ｐゴシック" pitchFamily="-109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3366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3366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3366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ert.Van.Koningsveld@cern.ch" TargetMode="External"/><Relationship Id="rId3" Type="http://schemas.openxmlformats.org/officeDocument/2006/relationships/hyperlink" Target="mailto:Kostas.Kloukinas@cern.ch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sandro.bonacini@cern.ch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2/AntennaEffect.gif" TargetMode="External"/><Relationship Id="rId4" Type="http://schemas.openxmlformats.org/officeDocument/2006/relationships/image" Target="../media/image78.png"/><Relationship Id="rId5" Type="http://schemas.openxmlformats.org/officeDocument/2006/relationships/hyperlink" Target="http://upload.wikimedia.org/wikipedia/en/d/d9/AntennaFixes.gif" TargetMode="External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ostas.Kloukinas@cern.ch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mailto:Kostas.Kloukinas@cern.ch" TargetMode="External"/><Relationship Id="rId4" Type="http://schemas.openxmlformats.org/officeDocument/2006/relationships/hyperlink" Target="mailto:Bert.van.Koningsved@cern.ch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lessandro.Marchioro@cern.ch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924800" cy="175260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  <a:cs typeface="+mj-cs"/>
              </a:rPr>
              <a:t>130nm and 90nm ASIC Technologies for SLHC applications at CERN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2400" dirty="0" smtClean="0">
                <a:ea typeface="+mj-ea"/>
                <a:cs typeface="+mj-cs"/>
              </a:rPr>
              <a:t/>
            </a:r>
            <a:br>
              <a:rPr lang="en-US" sz="2400" dirty="0" smtClean="0">
                <a:ea typeface="+mj-ea"/>
                <a:cs typeface="+mj-cs"/>
              </a:rPr>
            </a:br>
            <a:endParaRPr lang="el-GR" sz="4000" i="1" dirty="0" smtClean="0">
              <a:solidFill>
                <a:srgbClr val="CC3300"/>
              </a:solidFill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ea typeface="+mn-ea"/>
                <a:cs typeface="+mn-cs"/>
              </a:rPr>
              <a:t>Kostas Kloukinas</a:t>
            </a:r>
          </a:p>
          <a:p>
            <a:pPr eaLnBrk="1" hangingPunct="1">
              <a:defRPr/>
            </a:pPr>
            <a:r>
              <a:rPr lang="en-US" sz="1600" dirty="0" smtClean="0">
                <a:ea typeface="+mn-ea"/>
                <a:cs typeface="+mn-cs"/>
              </a:rPr>
              <a:t>CERN, PH-ESE dept.</a:t>
            </a:r>
          </a:p>
          <a:p>
            <a:pPr eaLnBrk="1" hangingPunct="1">
              <a:defRPr/>
            </a:pPr>
            <a:r>
              <a:rPr lang="en-US" sz="1600" dirty="0" smtClean="0">
                <a:ea typeface="+mn-ea"/>
                <a:cs typeface="+mn-cs"/>
              </a:rPr>
              <a:t>CH1211, </a:t>
            </a:r>
            <a:r>
              <a:rPr lang="en-US" sz="1600" dirty="0" err="1" smtClean="0">
                <a:ea typeface="+mn-ea"/>
                <a:cs typeface="+mn-cs"/>
              </a:rPr>
              <a:t>Geneve</a:t>
            </a:r>
            <a:r>
              <a:rPr lang="en-US" sz="1600" dirty="0" smtClean="0">
                <a:ea typeface="+mn-ea"/>
                <a:cs typeface="+mn-cs"/>
              </a:rPr>
              <a:t> 23</a:t>
            </a:r>
          </a:p>
          <a:p>
            <a:pPr eaLnBrk="1" hangingPunct="1">
              <a:defRPr/>
            </a:pPr>
            <a:r>
              <a:rPr lang="en-US" sz="1600" dirty="0" smtClean="0">
                <a:ea typeface="+mn-ea"/>
                <a:cs typeface="+mn-cs"/>
              </a:rPr>
              <a:t>Switzerland</a:t>
            </a:r>
            <a:endParaRPr lang="el-GR" sz="1600" dirty="0" smtClean="0">
              <a:ea typeface="+mn-ea"/>
              <a:cs typeface="+mn-cs"/>
            </a:endParaRPr>
          </a:p>
          <a:p>
            <a:pPr>
              <a:defRPr/>
            </a:pPr>
            <a:endParaRPr lang="en-US" sz="1600" dirty="0"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 bwMode="auto">
          <a:xfrm>
            <a:off x="2514600" y="31242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800" kern="0" dirty="0" err="1" smtClean="0">
                <a:solidFill>
                  <a:schemeClr val="accent2">
                    <a:lumMod val="75000"/>
                  </a:schemeClr>
                </a:solidFill>
                <a:latin typeface="Apple Chancery"/>
                <a:ea typeface="+mn-ea"/>
                <a:cs typeface="Apple Chancery"/>
              </a:rPr>
              <a:t>Ecole</a:t>
            </a:r>
            <a:r>
              <a:rPr lang="en-US" sz="2800" kern="0" dirty="0" smtClean="0">
                <a:solidFill>
                  <a:schemeClr val="accent2">
                    <a:lumMod val="75000"/>
                  </a:schemeClr>
                </a:solidFill>
                <a:latin typeface="Apple Chancery"/>
                <a:ea typeface="+mn-ea"/>
                <a:cs typeface="Apple Chancery"/>
              </a:rPr>
              <a:t> IN2P3 de </a:t>
            </a:r>
            <a:r>
              <a:rPr lang="en-US" sz="2800" kern="0" dirty="0" err="1" smtClean="0">
                <a:solidFill>
                  <a:schemeClr val="accent2">
                    <a:lumMod val="75000"/>
                  </a:schemeClr>
                </a:solidFill>
                <a:latin typeface="Apple Chancery"/>
                <a:ea typeface="+mn-ea"/>
                <a:cs typeface="Apple Chancery"/>
              </a:rPr>
              <a:t>microélectronique</a:t>
            </a:r>
            <a:r>
              <a:rPr lang="en-US" sz="2800" kern="0" dirty="0" smtClean="0">
                <a:solidFill>
                  <a:schemeClr val="accent2">
                    <a:lumMod val="75000"/>
                  </a:schemeClr>
                </a:solidFill>
                <a:latin typeface="Apple Chancery"/>
                <a:ea typeface="+mn-ea"/>
                <a:cs typeface="Apple Chancery"/>
              </a:rPr>
              <a:t> 2009 	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kumimoji="0" lang="el-GR" sz="280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pple Chancery"/>
              <a:ea typeface="+mn-ea"/>
              <a:cs typeface="Apple Chancery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pple Chancery"/>
              <a:ea typeface="+mn-ea"/>
              <a:cs typeface="Apple Chancery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CMOS8RF Devices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10</a:t>
            </a:fld>
            <a:endParaRPr lang="el-GR" altLang="en-US"/>
          </a:p>
        </p:txBody>
      </p:sp>
      <p:pic>
        <p:nvPicPr>
          <p:cNvPr id="7" name="Picture 6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458201" cy="515421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 devices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11</a:t>
            </a:fld>
            <a:endParaRPr lang="el-GR" altLang="en-US"/>
          </a:p>
        </p:txBody>
      </p:sp>
      <p:pic>
        <p:nvPicPr>
          <p:cNvPr id="7" name="Picture 6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5257801" cy="3733800"/>
          </a:xfrm>
          <a:prstGeom prst="rect">
            <a:avLst/>
          </a:prstGeom>
        </p:spPr>
      </p:pic>
      <p:pic>
        <p:nvPicPr>
          <p:cNvPr id="8" name="Picture 7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06550"/>
            <a:ext cx="3124200" cy="266065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 Device options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12</a:t>
            </a:fld>
            <a:endParaRPr lang="el-GR" altLang="en-US"/>
          </a:p>
        </p:txBody>
      </p:sp>
      <p:pic>
        <p:nvPicPr>
          <p:cNvPr id="7" name="Picture 6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8001000" cy="509786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 Device options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13</a:t>
            </a:fld>
            <a:endParaRPr lang="el-GR" altLang="en-US"/>
          </a:p>
        </p:txBody>
      </p:sp>
      <p:pic>
        <p:nvPicPr>
          <p:cNvPr id="7" name="Picture 6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162800" cy="4038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5410200"/>
            <a:ext cx="82776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T3 Isolation Well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smtClean="0"/>
              <a:t>(</a:t>
            </a:r>
            <a:r>
              <a:rPr lang="en-US" sz="1400" i="1" dirty="0" smtClean="0">
                <a:solidFill>
                  <a:schemeClr val="accent2">
                    <a:lumMod val="75000"/>
                  </a:schemeClr>
                </a:solidFill>
              </a:rPr>
              <a:t>New feature</a:t>
            </a:r>
            <a:r>
              <a:rPr lang="en-US" sz="1400" i="1" dirty="0" smtClean="0"/>
              <a:t>. Will be fully qualified with the release of the PDK V1.7, Dec.2009</a:t>
            </a:r>
            <a:r>
              <a:rPr lang="en-US" sz="1400" dirty="0" smtClean="0"/>
              <a:t>) </a:t>
            </a:r>
          </a:p>
          <a:p>
            <a:r>
              <a:rPr lang="en-US" sz="1400" dirty="0" smtClean="0"/>
              <a:t>E</a:t>
            </a:r>
            <a:r>
              <a:rPr lang="en-US" sz="1400" dirty="0" smtClean="0"/>
              <a:t>nables </a:t>
            </a:r>
            <a:r>
              <a:rPr lang="en-US" sz="1400" dirty="0" smtClean="0"/>
              <a:t>placement of both </a:t>
            </a:r>
            <a:r>
              <a:rPr lang="en-US" sz="1400" dirty="0" err="1" smtClean="0"/>
              <a:t>NFETs</a:t>
            </a:r>
            <a:r>
              <a:rPr lang="en-US" sz="1400" dirty="0" smtClean="0"/>
              <a:t> and </a:t>
            </a:r>
            <a:r>
              <a:rPr lang="en-US" sz="1400" dirty="0" err="1" smtClean="0"/>
              <a:t>PFETs</a:t>
            </a:r>
            <a:r>
              <a:rPr lang="en-US" sz="1400" dirty="0" smtClean="0"/>
              <a:t> in a well isolated form the </a:t>
            </a:r>
            <a:r>
              <a:rPr lang="en-US" sz="1400" dirty="0" smtClean="0"/>
              <a:t>bulk substrate.</a:t>
            </a:r>
          </a:p>
          <a:p>
            <a:r>
              <a:rPr lang="en-US" sz="1400" dirty="0" smtClean="0"/>
              <a:t>Additional </a:t>
            </a:r>
            <a:r>
              <a:rPr lang="en-US" sz="1400" dirty="0" smtClean="0"/>
              <a:t>mask level: </a:t>
            </a:r>
            <a:r>
              <a:rPr lang="en-US" sz="1400" dirty="0" smtClean="0">
                <a:solidFill>
                  <a:srgbClr val="FF0000"/>
                </a:solidFill>
              </a:rPr>
              <a:t>T3</a:t>
            </a:r>
            <a:r>
              <a:rPr lang="en-US" sz="1400" dirty="0" smtClean="0"/>
              <a:t>. Zero-</a:t>
            </a:r>
            <a:r>
              <a:rPr lang="en-US" sz="1400" dirty="0" err="1" smtClean="0"/>
              <a:t>Vt</a:t>
            </a:r>
            <a:r>
              <a:rPr lang="en-US" sz="1400" dirty="0" smtClean="0"/>
              <a:t> devices are not allowed.</a:t>
            </a:r>
            <a:endParaRPr lang="en-US" sz="14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 Structures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3B219-4664-234B-BF73-DC5896C9D76B}" type="slidenum">
              <a:rPr lang="el-GR" altLang="en-US" smtClean="0"/>
              <a:pPr>
                <a:defRPr/>
              </a:pPr>
              <a:t>14</a:t>
            </a:fld>
            <a:endParaRPr lang="el-GR" altLang="en-US"/>
          </a:p>
        </p:txBody>
      </p:sp>
      <p:pic>
        <p:nvPicPr>
          <p:cNvPr id="6" name="Picture 5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4495799" cy="2983546"/>
          </a:xfrm>
          <a:prstGeom prst="rect">
            <a:avLst/>
          </a:prstGeom>
        </p:spPr>
      </p:pic>
      <p:pic>
        <p:nvPicPr>
          <p:cNvPr id="7" name="Picture 6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905000"/>
            <a:ext cx="4519131" cy="3078163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8" y="188913"/>
            <a:ext cx="8139112" cy="719137"/>
          </a:xfrm>
        </p:spPr>
        <p:txBody>
          <a:bodyPr/>
          <a:lstStyle/>
          <a:p>
            <a:r>
              <a:rPr lang="en-US" dirty="0" smtClean="0"/>
              <a:t>Metal-to-metal Capacitors (</a:t>
            </a:r>
            <a:r>
              <a:rPr lang="en-US" dirty="0" err="1" smtClean="0"/>
              <a:t>mimcap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15</a:t>
            </a:fld>
            <a:endParaRPr lang="el-GR" altLang="en-US"/>
          </a:p>
        </p:txBody>
      </p:sp>
      <p:pic>
        <p:nvPicPr>
          <p:cNvPr id="8" name="Picture 7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866063" cy="493267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metal-to-metal Capacitors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16</a:t>
            </a:fld>
            <a:endParaRPr lang="el-GR" altLang="en-US"/>
          </a:p>
        </p:txBody>
      </p:sp>
      <p:pic>
        <p:nvPicPr>
          <p:cNvPr id="7" name="Picture 6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153400" cy="4456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600" y="1066800"/>
            <a:ext cx="213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(dual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mimcap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 Capacitors (</a:t>
            </a:r>
            <a:r>
              <a:rPr lang="en-US" dirty="0" err="1" smtClean="0"/>
              <a:t>ncap</a:t>
            </a:r>
            <a:r>
              <a:rPr lang="en-US" dirty="0" smtClean="0"/>
              <a:t>, </a:t>
            </a:r>
            <a:r>
              <a:rPr lang="en-US" dirty="0" err="1" smtClean="0"/>
              <a:t>dgncap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 descr="Picture 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488" r="-2488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17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natural capacitor (</a:t>
            </a:r>
            <a:r>
              <a:rPr lang="en-US" dirty="0" err="1" smtClean="0"/>
              <a:t>vncap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 descr="Picture 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462" r="-2462"/>
          <a:stretch>
            <a:fillRect/>
          </a:stretch>
        </p:blipFill>
        <p:spPr>
          <a:xfrm>
            <a:off x="457200" y="1295400"/>
            <a:ext cx="8229600" cy="47529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18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Resistors</a:t>
            </a:r>
            <a:endParaRPr lang="en-US" dirty="0"/>
          </a:p>
        </p:txBody>
      </p:sp>
      <p:pic>
        <p:nvPicPr>
          <p:cNvPr id="7" name="Content Placeholder 6" descr="Picture 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993" r="-3993"/>
          <a:stretch>
            <a:fillRect/>
          </a:stretch>
        </p:blipFill>
        <p:spPr>
          <a:xfrm>
            <a:off x="457200" y="1295400"/>
            <a:ext cx="8229600" cy="47529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19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>
            <a:spLocks noGrp="1"/>
          </p:cNvSpPr>
          <p:nvPr>
            <p:ph type="title"/>
          </p:nvPr>
        </p:nvSpPr>
        <p:spPr>
          <a:xfrm>
            <a:off x="928688" y="188913"/>
            <a:ext cx="7715250" cy="719137"/>
          </a:xfrm>
        </p:spPr>
        <p:txBody>
          <a:bodyPr/>
          <a:lstStyle/>
          <a:p>
            <a:r>
              <a:rPr lang="en-GB" dirty="0" smtClean="0"/>
              <a:t>Microchips for </a:t>
            </a:r>
            <a:r>
              <a:rPr lang="en-GB" dirty="0" err="1" smtClean="0"/>
              <a:t>Megastructures</a:t>
            </a:r>
            <a:endParaRPr lang="en-GB" dirty="0"/>
          </a:p>
        </p:txBody>
      </p:sp>
      <p:sp>
        <p:nvSpPr>
          <p:cNvPr id="116" name="Date Placeholder 1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118" name="Footer Placeholder 1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120" name="Slide Number Placeholder 1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1188A-6C22-4500-8FC2-BB540878341E}" type="slidenum">
              <a:rPr lang="el-GR" altLang="en-US" smtClean="0"/>
              <a:pPr>
                <a:defRPr/>
              </a:pPr>
              <a:t>2</a:t>
            </a:fld>
            <a:endParaRPr lang="el-G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3143240" y="1809720"/>
            <a:ext cx="5883342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CMS experiment in the LHC accelerator at CERN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 descr="C:\Users\kostas\Desktop\CMS Trac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452662"/>
            <a:ext cx="5310979" cy="36433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8" name="Picture 4" descr="C:\Users\kostas\Desktop\CMS tracker hybr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928794" y="2809852"/>
            <a:ext cx="1067228" cy="253364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9" name="Picture 5" descr="C:\Users\kostas\Desktop\cernnews1_5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309786"/>
            <a:ext cx="914400" cy="8080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9" name="TextBox 118"/>
          <p:cNvSpPr txBox="1"/>
          <p:nvPr/>
        </p:nvSpPr>
        <p:spPr>
          <a:xfrm>
            <a:off x="1571604" y="2452662"/>
            <a:ext cx="1926810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GB" sz="14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Silicon Tracker Hybrid</a:t>
            </a:r>
            <a:endParaRPr lang="en-US" sz="14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42844" y="1881158"/>
            <a:ext cx="1439561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GB" sz="14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Front-End ASIC</a:t>
            </a:r>
            <a:endParaRPr lang="en-US" sz="14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23" name="Straight Arrow Connector 122"/>
          <p:cNvCxnSpPr>
            <a:stCxn id="1029" idx="3"/>
          </p:cNvCxnSpPr>
          <p:nvPr/>
        </p:nvCxnSpPr>
        <p:spPr>
          <a:xfrm>
            <a:off x="1271558" y="2713805"/>
            <a:ext cx="942988" cy="810427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028" idx="1"/>
          </p:cNvCxnSpPr>
          <p:nvPr/>
        </p:nvCxnSpPr>
        <p:spPr>
          <a:xfrm>
            <a:off x="2996022" y="4076675"/>
            <a:ext cx="2933300" cy="447689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52400" y="11430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108" charset="2"/>
              <a:buChar char="n"/>
              <a:tabLst/>
              <a:defRPr/>
            </a:pPr>
            <a:r>
              <a:rPr lang="en-US" kern="0" dirty="0" smtClean="0">
                <a:solidFill>
                  <a:schemeClr val="accent2">
                    <a:lumMod val="75000"/>
                  </a:schemeClr>
                </a:solidFill>
                <a:latin typeface="Apple Casual"/>
                <a:cs typeface="Apple Casual"/>
              </a:rPr>
              <a:t>Support of microelectronic technologies for SLHC upgrades.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pple Casual"/>
                <a:ea typeface="ＭＳ Ｐゴシック" pitchFamily="-108" charset="-128"/>
                <a:cs typeface="Apple Casual"/>
              </a:rPr>
              <a:t>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20</a:t>
            </a:fld>
            <a:endParaRPr lang="el-GR" altLang="en-US"/>
          </a:p>
        </p:txBody>
      </p:sp>
      <p:pic>
        <p:nvPicPr>
          <p:cNvPr id="13" name="Picture 12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467600" cy="499655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Coplanar Waveguide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805EC3-8E1E-2E46-95DA-9D5E9DFEFB0D}" type="slidenum">
              <a:rPr lang="el-GR" altLang="en-US" smtClean="0"/>
              <a:pPr>
                <a:defRPr/>
              </a:pPr>
              <a:t>21</a:t>
            </a:fld>
            <a:endParaRPr lang="el-GR" altLang="en-US"/>
          </a:p>
        </p:txBody>
      </p:sp>
      <p:pic>
        <p:nvPicPr>
          <p:cNvPr id="14" name="Picture 13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7797488" cy="512251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Fuse (</a:t>
            </a:r>
            <a:r>
              <a:rPr lang="en-US" dirty="0" err="1" smtClean="0"/>
              <a:t>eFuse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3B219-4664-234B-BF73-DC5896C9D76B}" type="slidenum">
              <a:rPr lang="el-GR" altLang="en-US" smtClean="0"/>
              <a:pPr>
                <a:defRPr/>
              </a:pPr>
              <a:t>22</a:t>
            </a:fld>
            <a:endParaRPr lang="el-GR" altLang="en-US"/>
          </a:p>
        </p:txBody>
      </p:sp>
      <p:pic>
        <p:nvPicPr>
          <p:cNvPr id="6" name="Picture 5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8069263" cy="491720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ESD Protection Strategy (1/2)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3B219-4664-234B-BF73-DC5896C9D76B}" type="slidenum">
              <a:rPr lang="el-GR" altLang="en-US" smtClean="0"/>
              <a:pPr>
                <a:defRPr/>
              </a:pPr>
              <a:t>23</a:t>
            </a:fld>
            <a:endParaRPr lang="el-GR" altLang="en-US"/>
          </a:p>
        </p:txBody>
      </p:sp>
      <p:pic>
        <p:nvPicPr>
          <p:cNvPr id="6" name="Picture 5" descr="Screen shot 2009-10-09 at 11.20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227" y="1143000"/>
            <a:ext cx="3843973" cy="2514600"/>
          </a:xfrm>
          <a:prstGeom prst="rect">
            <a:avLst/>
          </a:prstGeom>
        </p:spPr>
      </p:pic>
      <p:pic>
        <p:nvPicPr>
          <p:cNvPr id="7" name="Picture 6" descr="Screen shot 2009-10-09 at 11.19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1"/>
            <a:ext cx="3733800" cy="2456788"/>
          </a:xfrm>
          <a:prstGeom prst="rect">
            <a:avLst/>
          </a:prstGeom>
        </p:spPr>
      </p:pic>
      <p:pic>
        <p:nvPicPr>
          <p:cNvPr id="8" name="Picture 7" descr="Screen shot 2009-10-09 at 11.26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74440"/>
            <a:ext cx="3657600" cy="2473960"/>
          </a:xfrm>
          <a:prstGeom prst="rect">
            <a:avLst/>
          </a:prstGeom>
        </p:spPr>
      </p:pic>
      <p:pic>
        <p:nvPicPr>
          <p:cNvPr id="9" name="Picture 8" descr="Screen shot 2009-10-09 at 11.27.1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810000"/>
            <a:ext cx="3657600" cy="238887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ESD Protection Strategy (2/2)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3B219-4664-234B-BF73-DC5896C9D76B}" type="slidenum">
              <a:rPr lang="el-GR" altLang="en-US" smtClean="0"/>
              <a:pPr>
                <a:defRPr/>
              </a:pPr>
              <a:t>24</a:t>
            </a:fld>
            <a:endParaRPr lang="el-GR" altLang="en-US"/>
          </a:p>
        </p:txBody>
      </p:sp>
      <p:pic>
        <p:nvPicPr>
          <p:cNvPr id="6" name="Picture 5" descr="Screen shot 2009-10-09 at 11.21.0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3657600" cy="2385060"/>
          </a:xfrm>
          <a:prstGeom prst="rect">
            <a:avLst/>
          </a:prstGeom>
        </p:spPr>
      </p:pic>
      <p:pic>
        <p:nvPicPr>
          <p:cNvPr id="7" name="Picture 6" descr="Screen shot 2009-10-09 at 11.31.3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33800"/>
            <a:ext cx="3493413" cy="2195513"/>
          </a:xfrm>
          <a:prstGeom prst="rect">
            <a:avLst/>
          </a:prstGeom>
        </p:spPr>
      </p:pic>
      <p:pic>
        <p:nvPicPr>
          <p:cNvPr id="8" name="Picture 7" descr="Screen shot 2009-10-09 at 11.34.3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466" y="3810000"/>
            <a:ext cx="3692472" cy="2286000"/>
          </a:xfrm>
          <a:prstGeom prst="rect">
            <a:avLst/>
          </a:prstGeom>
        </p:spPr>
      </p:pic>
      <p:pic>
        <p:nvPicPr>
          <p:cNvPr id="9" name="Picture 8" descr="Screen shot 2009-10-09 at 11.56.0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1" y="1219200"/>
            <a:ext cx="3657600" cy="241173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905000" y="32766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3124200" y="1371600"/>
            <a:ext cx="1600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Manufacturability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3B219-4664-234B-BF73-DC5896C9D76B}" type="slidenum">
              <a:rPr lang="el-GR" altLang="en-US" smtClean="0"/>
              <a:pPr>
                <a:defRPr/>
              </a:pPr>
              <a:t>25</a:t>
            </a:fld>
            <a:endParaRPr lang="el-GR" altLang="en-US"/>
          </a:p>
        </p:txBody>
      </p:sp>
      <p:pic>
        <p:nvPicPr>
          <p:cNvPr id="7" name="Picture 6" descr="Pictur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3403600" cy="2252641"/>
          </a:xfrm>
          <a:prstGeom prst="rect">
            <a:avLst/>
          </a:prstGeom>
        </p:spPr>
      </p:pic>
      <p:pic>
        <p:nvPicPr>
          <p:cNvPr id="8" name="Picture 7" descr="Screen shot 2009-10-09 at 3.37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1524001"/>
            <a:ext cx="3276601" cy="2285999"/>
          </a:xfrm>
          <a:prstGeom prst="rect">
            <a:avLst/>
          </a:prstGeom>
        </p:spPr>
      </p:pic>
      <p:sp>
        <p:nvSpPr>
          <p:cNvPr id="9" name="Content Placeholder 15"/>
          <p:cNvSpPr txBox="1">
            <a:spLocks/>
          </p:cNvSpPr>
          <p:nvPr/>
        </p:nvSpPr>
        <p:spPr bwMode="auto">
          <a:xfrm>
            <a:off x="304800" y="1103313"/>
            <a:ext cx="51816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108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Floating Gates, Antenna ratios and Tie downs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 bwMode="auto">
          <a:xfrm>
            <a:off x="304800" y="3922713"/>
            <a:ext cx="51816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108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Nwell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 and </a:t>
            </a:r>
            <a:r>
              <a:rPr lang="en-US" sz="1800" kern="0" noProof="0" dirty="0" smtClean="0">
                <a:solidFill>
                  <a:srgbClr val="003366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Triple well charging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12" name="Picture 11" descr="Screen shot 2009-10-09 at 3.56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419600"/>
            <a:ext cx="3733800" cy="1677141"/>
          </a:xfrm>
          <a:prstGeom prst="rect">
            <a:avLst/>
          </a:prstGeom>
        </p:spPr>
      </p:pic>
      <p:pic>
        <p:nvPicPr>
          <p:cNvPr id="13" name="Picture 12" descr="Screen shot 2009-10-09 at 3.57.3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4419600"/>
            <a:ext cx="2209800" cy="1295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324600" y="4648200"/>
            <a:ext cx="2582863" cy="1600200"/>
            <a:chOff x="6201312" y="4648200"/>
            <a:chExt cx="2706151" cy="1600200"/>
          </a:xfrm>
        </p:grpSpPr>
        <p:pic>
          <p:nvPicPr>
            <p:cNvPr id="14" name="Picture 13" descr="Screen shot 2009-10-09 at 3.55.3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1312" y="4648200"/>
              <a:ext cx="2706151" cy="16002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543800" y="4876800"/>
              <a:ext cx="1219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Density Rules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5029200"/>
            <a:ext cx="8153400" cy="914400"/>
          </a:xfrm>
        </p:spPr>
        <p:txBody>
          <a:bodyPr/>
          <a:lstStyle/>
          <a:p>
            <a:r>
              <a:rPr lang="en-US" sz="2000" dirty="0" smtClean="0"/>
              <a:t>The cause of many design Tape Out delays!</a:t>
            </a:r>
          </a:p>
          <a:p>
            <a:r>
              <a:rPr lang="en-US" sz="2000" dirty="0" smtClean="0"/>
              <a:t>Early consideration of pattern density rules is essential.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3B219-4664-234B-BF73-DC5896C9D76B}" type="slidenum">
              <a:rPr lang="el-GR" altLang="en-US" smtClean="0"/>
              <a:pPr>
                <a:defRPr/>
              </a:pPr>
              <a:t>26</a:t>
            </a:fld>
            <a:endParaRPr lang="el-GR" altLang="en-US"/>
          </a:p>
        </p:txBody>
      </p:sp>
      <p:pic>
        <p:nvPicPr>
          <p:cNvPr id="6" name="Picture 5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1"/>
            <a:ext cx="4285369" cy="2895600"/>
          </a:xfrm>
          <a:prstGeom prst="rect">
            <a:avLst/>
          </a:prstGeom>
        </p:spPr>
      </p:pic>
      <p:pic>
        <p:nvPicPr>
          <p:cNvPr id="7" name="Picture 6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47800"/>
            <a:ext cx="4571999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3993" y="3676471"/>
            <a:ext cx="4783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  The </a:t>
            </a:r>
            <a:r>
              <a:rPr lang="en-US" sz="1200" dirty="0" err="1" smtClean="0">
                <a:solidFill>
                  <a:srgbClr val="FF0000"/>
                </a:solidFill>
              </a:rPr>
              <a:t>Foudry</a:t>
            </a:r>
            <a:r>
              <a:rPr lang="en-US" sz="1200" dirty="0" smtClean="0">
                <a:solidFill>
                  <a:srgbClr val="FF0000"/>
                </a:solidFill>
              </a:rPr>
              <a:t> will </a:t>
            </a:r>
            <a:r>
              <a:rPr lang="en-US" sz="1200" dirty="0" err="1" smtClean="0">
                <a:solidFill>
                  <a:srgbClr val="FF0000"/>
                </a:solidFill>
              </a:rPr>
              <a:t>autofill</a:t>
            </a:r>
            <a:r>
              <a:rPr lang="en-US" sz="1200" dirty="0" smtClean="0">
                <a:solidFill>
                  <a:srgbClr val="FF0000"/>
                </a:solidFill>
              </a:rPr>
              <a:t> RX, PC, M1, M2, M3, MQ and MG; 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   The designer should</a:t>
            </a:r>
            <a:r>
              <a:rPr lang="en-US" sz="1200" dirty="0" smtClean="0">
                <a:solidFill>
                  <a:srgbClr val="FF0000"/>
                </a:solidFill>
              </a:rPr>
              <a:t> not attempt </a:t>
            </a:r>
            <a:r>
              <a:rPr lang="en-US" sz="1200" dirty="0" smtClean="0">
                <a:solidFill>
                  <a:srgbClr val="FF0000"/>
                </a:solidFill>
              </a:rPr>
              <a:t>to fill any of these layers himself.</a:t>
            </a:r>
            <a:br>
              <a:rPr lang="en-US" sz="1200" dirty="0" smtClean="0">
                <a:solidFill>
                  <a:srgbClr val="FF0000"/>
                </a:solidFill>
              </a:rPr>
            </a:br>
            <a:endParaRPr lang="en-US" sz="1200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  The Foundry will NOT </a:t>
            </a:r>
            <a:r>
              <a:rPr lang="en-US" sz="1200" dirty="0" err="1" smtClean="0">
                <a:solidFill>
                  <a:srgbClr val="FF0000"/>
                </a:solidFill>
              </a:rPr>
              <a:t>autofill</a:t>
            </a:r>
            <a:r>
              <a:rPr lang="en-US" sz="1200" dirty="0" smtClean="0">
                <a:solidFill>
                  <a:srgbClr val="FF0000"/>
                </a:solidFill>
              </a:rPr>
              <a:t> the "RF-metals" LY, E1 and MA.  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   The designer must meet all </a:t>
            </a:r>
            <a:r>
              <a:rPr lang="en-US" sz="1200" dirty="0" err="1" smtClean="0">
                <a:solidFill>
                  <a:srgbClr val="FF0000"/>
                </a:solidFill>
              </a:rPr>
              <a:t>global</a:t>
            </a:r>
            <a:r>
              <a:rPr lang="en-US" sz="1200" dirty="0" err="1" smtClean="0">
                <a:solidFill>
                  <a:srgbClr val="FF0000"/>
                </a:solidFill>
              </a:rPr>
              <a:t>,and</a:t>
            </a:r>
            <a:r>
              <a:rPr lang="en-US" sz="1200" dirty="0" smtClean="0">
                <a:solidFill>
                  <a:srgbClr val="FF0000"/>
                </a:solidFill>
              </a:rPr>
              <a:t>  </a:t>
            </a:r>
            <a:r>
              <a:rPr lang="en-US" sz="1200" dirty="0" smtClean="0">
                <a:solidFill>
                  <a:srgbClr val="FF0000"/>
                </a:solidFill>
              </a:rPr>
              <a:t>local</a:t>
            </a:r>
            <a:r>
              <a:rPr lang="en-US" sz="1200" dirty="0" smtClean="0">
                <a:solidFill>
                  <a:srgbClr val="FF0000"/>
                </a:solidFill>
              </a:rPr>
              <a:t>, rules for </a:t>
            </a:r>
            <a:r>
              <a:rPr lang="en-US" sz="1200" dirty="0" smtClean="0">
                <a:solidFill>
                  <a:srgbClr val="FF0000"/>
                </a:solidFill>
              </a:rPr>
              <a:t>all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   three </a:t>
            </a:r>
            <a:r>
              <a:rPr lang="en-US" sz="1200" dirty="0" smtClean="0">
                <a:solidFill>
                  <a:srgbClr val="FF0000"/>
                </a:solidFill>
              </a:rPr>
              <a:t>RF-metals.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smtClean="0"/>
              <a:t>14/10/09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Kostas.Kloukinas@cern.ch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81FEE543-C0D9-1B4A-9E5A-CAECD951E356}" type="slidenum">
              <a:rPr lang="el-GR" smtClean="0"/>
              <a:pPr>
                <a:defRPr/>
              </a:pPr>
              <a:t>27</a:t>
            </a:fld>
            <a:endParaRPr lang="el-GR" smtClean="0"/>
          </a:p>
        </p:txBody>
      </p:sp>
      <p:sp>
        <p:nvSpPr>
          <p:cNvPr id="6" name="TextBox 5"/>
          <p:cNvSpPr txBox="1"/>
          <p:nvPr/>
        </p:nvSpPr>
        <p:spPr>
          <a:xfrm>
            <a:off x="2133600" y="2071678"/>
            <a:ext cx="6296052" cy="1384995"/>
          </a:xfrm>
          <a:prstGeom prst="rect">
            <a:avLst/>
          </a:prstGeom>
          <a:noFill/>
          <a:ln w="349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CMOS8WL </a:t>
            </a:r>
            <a:b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</a:br>
            <a:r>
              <a:rPr lang="en-GB" sz="40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GB" sz="4000" dirty="0" err="1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SiGe</a:t>
            </a:r>
            <a:r>
              <a:rPr lang="en-GB" sz="40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) 130nm technology</a:t>
            </a:r>
            <a:endParaRPr lang="en-US" sz="4400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BiCMOS</a:t>
            </a:r>
            <a:r>
              <a:rPr lang="en-US" dirty="0" smtClean="0"/>
              <a:t> (</a:t>
            </a:r>
            <a:r>
              <a:rPr lang="en-US" dirty="0" err="1" smtClean="0"/>
              <a:t>SiGe</a:t>
            </a:r>
            <a:r>
              <a:rPr lang="en-US" dirty="0" smtClean="0"/>
              <a:t>) 130nm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7A30-06A6-884B-A6BB-9BF5F73A8B04}" type="slidenum">
              <a:rPr lang="el-GR" altLang="en-US" smtClean="0"/>
              <a:pPr>
                <a:defRPr/>
              </a:pPr>
              <a:t>28</a:t>
            </a:fld>
            <a:endParaRPr lang="el-GR" altLang="en-US"/>
          </a:p>
        </p:txBody>
      </p:sp>
      <p:pic>
        <p:nvPicPr>
          <p:cNvPr id="7" name="Picture 6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64" y="1533128"/>
            <a:ext cx="6846536" cy="402947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CMOS8WL vs. CMOS8RF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7A30-06A6-884B-A6BB-9BF5F73A8B04}" type="slidenum">
              <a:rPr lang="el-GR" altLang="en-US" smtClean="0"/>
              <a:pPr/>
              <a:t>29</a:t>
            </a:fld>
            <a:endParaRPr lang="el-GR" altLang="en-US"/>
          </a:p>
        </p:txBody>
      </p:sp>
      <p:pic>
        <p:nvPicPr>
          <p:cNvPr id="11" name="Picture 10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9200"/>
            <a:ext cx="4343400" cy="2819400"/>
          </a:xfrm>
          <a:prstGeom prst="rect">
            <a:avLst/>
          </a:prstGeom>
        </p:spPr>
      </p:pic>
      <p:pic>
        <p:nvPicPr>
          <p:cNvPr id="12" name="Picture 11" descr="Picture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07" y="1295400"/>
            <a:ext cx="3610194" cy="2514600"/>
          </a:xfrm>
          <a:prstGeom prst="rect">
            <a:avLst/>
          </a:prstGeom>
        </p:spPr>
      </p:pic>
      <p:pic>
        <p:nvPicPr>
          <p:cNvPr id="13" name="Picture 12" descr="Picture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002564"/>
            <a:ext cx="3581400" cy="224583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Overview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571625"/>
            <a:ext cx="8686800" cy="4752975"/>
          </a:xfrm>
        </p:spPr>
        <p:txBody>
          <a:bodyPr/>
          <a:lstStyle/>
          <a:p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130nm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and 90nm Technologies</a:t>
            </a:r>
            <a:b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</a:b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130nm Mixed Signal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 Design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K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it &amp; Methodologies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</a:b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Digital Block Implementation flow</a:t>
            </a:r>
            <a:b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</a:b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Access to Foundry Services</a:t>
            </a:r>
          </a:p>
          <a:p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99B51-658A-2E45-A937-CDCC0DB4124B}" type="slidenum">
              <a:rPr lang="el-GR" altLang="en-US" smtClean="0"/>
              <a:pPr>
                <a:defRPr/>
              </a:pPr>
              <a:t>3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smtClean="0"/>
              <a:t>14/10/09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Kostas.Kloukinas@cern.ch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81FEE543-C0D9-1B4A-9E5A-CAECD951E356}" type="slidenum">
              <a:rPr lang="el-GR" smtClean="0"/>
              <a:pPr>
                <a:defRPr/>
              </a:pPr>
              <a:t>30</a:t>
            </a:fld>
            <a:endParaRPr lang="el-GR" smtClean="0"/>
          </a:p>
        </p:txBody>
      </p:sp>
      <p:sp>
        <p:nvSpPr>
          <p:cNvPr id="6" name="TextBox 5"/>
          <p:cNvSpPr txBox="1"/>
          <p:nvPr/>
        </p:nvSpPr>
        <p:spPr>
          <a:xfrm>
            <a:off x="2133600" y="2071678"/>
            <a:ext cx="6296052" cy="1446550"/>
          </a:xfrm>
          <a:prstGeom prst="rect">
            <a:avLst/>
          </a:prstGeom>
          <a:noFill/>
          <a:ln w="349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CMOS9LP/RF </a:t>
            </a:r>
            <a:b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</a:br>
            <a: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90nm technology</a:t>
            </a:r>
            <a:endParaRPr lang="en-US" sz="4400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90nm Technology Features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7A30-06A6-884B-A6BB-9BF5F73A8B04}" type="slidenum">
              <a:rPr lang="el-GR" altLang="en-US" smtClean="0"/>
              <a:pPr>
                <a:defRPr/>
              </a:pPr>
              <a:t>31</a:t>
            </a:fld>
            <a:endParaRPr lang="el-GR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33400" y="1143000"/>
            <a:ext cx="8078134" cy="5029200"/>
            <a:chOff x="533400" y="1143000"/>
            <a:chExt cx="8078134" cy="5029200"/>
          </a:xfrm>
        </p:grpSpPr>
        <p:pic>
          <p:nvPicPr>
            <p:cNvPr id="6" name="Picture 5" descr="Picture 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1143000"/>
              <a:ext cx="8078134" cy="5029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133600" y="43434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CMOS9 technology derivatives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953735"/>
                </a:solidFill>
              </a:rPr>
              <a:t>CMOS 9SF</a:t>
            </a:r>
          </a:p>
          <a:p>
            <a:pPr lvl="1"/>
            <a:r>
              <a:rPr lang="en-US" sz="1800" dirty="0" smtClean="0"/>
              <a:t>Core/IO Voltage: 1.0V/2.5V</a:t>
            </a:r>
          </a:p>
          <a:p>
            <a:pPr lvl="1"/>
            <a:r>
              <a:rPr lang="en-US" sz="1800" dirty="0" smtClean="0"/>
              <a:t>Ideal for leading-edge microprocessors, communications, and computer data processing applications.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CMOS 9LP/RF</a:t>
            </a:r>
          </a:p>
          <a:p>
            <a:pPr lvl="1"/>
            <a:r>
              <a:rPr lang="en-US" sz="1800" dirty="0" smtClean="0"/>
              <a:t>Core/IO Voltage: 1.2V/2.5V</a:t>
            </a:r>
          </a:p>
          <a:p>
            <a:pPr lvl="1"/>
            <a:r>
              <a:rPr lang="en-US" sz="1800" dirty="0" smtClean="0"/>
              <a:t>Use for low-cost, high performance wireless applications, as Bluetooth, WLAN, cellular handsets, mobile TV, </a:t>
            </a:r>
            <a:r>
              <a:rPr lang="en-US" sz="1800" dirty="0" err="1" smtClean="0"/>
              <a:t>WiMax</a:t>
            </a:r>
            <a:r>
              <a:rPr lang="en-US" sz="1800" dirty="0" smtClean="0"/>
              <a:t>, UWB and GPS.</a:t>
            </a:r>
            <a:br>
              <a:rPr lang="en-US" sz="1800" dirty="0" smtClean="0"/>
            </a:br>
            <a:endParaRPr lang="en-US" sz="1800" dirty="0" smtClean="0"/>
          </a:p>
          <a:p>
            <a:pPr lvl="1"/>
            <a:r>
              <a:rPr lang="en-US" sz="1800" dirty="0" smtClean="0"/>
              <a:t>THIS IS THE TECHNOLOGY OF OUR CHOISE</a:t>
            </a:r>
          </a:p>
          <a:p>
            <a:pPr lvl="1"/>
            <a:r>
              <a:rPr lang="en-US" sz="1800" dirty="0" smtClean="0"/>
              <a:t>MPW service support</a:t>
            </a:r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7A30-06A6-884B-A6BB-9BF5F73A8B04}" type="slidenum">
              <a:rPr lang="el-GR" altLang="en-US" smtClean="0"/>
              <a:pPr>
                <a:defRPr/>
              </a:pPr>
              <a:t>32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CMOS9LP/RF devices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4800600"/>
            <a:ext cx="8229600" cy="1411287"/>
          </a:xfrm>
        </p:spPr>
        <p:txBody>
          <a:bodyPr/>
          <a:lstStyle/>
          <a:p>
            <a:r>
              <a:rPr lang="en-US" sz="1600" dirty="0" smtClean="0"/>
              <a:t>CMS9FLP/RF offers up to eight </a:t>
            </a:r>
            <a:r>
              <a:rPr lang="en-US" sz="1600" dirty="0" err="1" smtClean="0"/>
              <a:t>NFETs</a:t>
            </a:r>
            <a:r>
              <a:rPr lang="en-US" sz="1600" dirty="0" smtClean="0"/>
              <a:t>. Six of these (all but the Zero-VT </a:t>
            </a:r>
            <a:r>
              <a:rPr lang="en-US" sz="1600" dirty="0" err="1" smtClean="0"/>
              <a:t>FETs</a:t>
            </a:r>
            <a:r>
              <a:rPr lang="en-US" sz="1600" dirty="0" smtClean="0"/>
              <a:t>) are available with either dual well or triple well construction.</a:t>
            </a:r>
          </a:p>
          <a:p>
            <a:r>
              <a:rPr lang="en-US" sz="1600" dirty="0" smtClean="0"/>
              <a:t>An optional set of FET </a:t>
            </a:r>
            <a:r>
              <a:rPr lang="en-US" sz="1600" dirty="0" err="1" smtClean="0"/>
              <a:t>pcells</a:t>
            </a:r>
            <a:r>
              <a:rPr lang="en-US" sz="1600" dirty="0" smtClean="0"/>
              <a:t> is provided for RF applications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7A30-06A6-884B-A6BB-9BF5F73A8B04}" type="slidenum">
              <a:rPr lang="el-GR" altLang="en-US" smtClean="0"/>
              <a:pPr>
                <a:defRPr/>
              </a:pPr>
              <a:t>33</a:t>
            </a:fld>
            <a:endParaRPr lang="el-GR" altLang="en-US"/>
          </a:p>
        </p:txBody>
      </p:sp>
      <p:pic>
        <p:nvPicPr>
          <p:cNvPr id="6" name="Picture 5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31" y="1150514"/>
            <a:ext cx="6581069" cy="357388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Cross-sections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7A30-06A6-884B-A6BB-9BF5F73A8B04}" type="slidenum">
              <a:rPr lang="el-GR" altLang="en-US" smtClean="0"/>
              <a:pPr>
                <a:defRPr/>
              </a:pPr>
              <a:t>34</a:t>
            </a:fld>
            <a:endParaRPr lang="el-GR" altLang="en-US"/>
          </a:p>
        </p:txBody>
      </p:sp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48" y="1101036"/>
            <a:ext cx="5705652" cy="4309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3962400"/>
            <a:ext cx="3577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 to 6, 1x-pitch metals on low-K dielectric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2971800"/>
            <a:ext cx="3218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 to 2, 2x-pitch metals on thick oxide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2438400"/>
            <a:ext cx="3301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 to 1, 12x-pitch metal on thick oxide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62600" y="1828800"/>
            <a:ext cx="2200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One Aluminum pad metal </a:t>
            </a:r>
            <a:endParaRPr lang="en-US" sz="1400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457200" y="5486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108" charset="2"/>
              <a:buChar char="n"/>
              <a:tabLst/>
              <a:defRPr/>
            </a:pP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MPW service supported metal stack 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</a:pPr>
            <a:r>
              <a:rPr lang="en-US" sz="1400" kern="0" dirty="0" smtClean="0">
                <a:solidFill>
                  <a:srgbClr val="003366"/>
                </a:solidFill>
                <a:latin typeface="+mn-lt"/>
              </a:rPr>
              <a:t>8 metal stack (M1, M2, M3, M4, M5, M1_2B, OL and LD top-metal to DV (glass cut)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support at CERN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Foundry PDK V1.4 currently available.</a:t>
            </a:r>
          </a:p>
          <a:p>
            <a:pPr lvl="1"/>
            <a:r>
              <a:rPr lang="en-US" sz="2000" dirty="0" smtClean="0"/>
              <a:t>Distributed to a small number of institutes.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Future Plans:</a:t>
            </a:r>
          </a:p>
          <a:p>
            <a:pPr lvl="1"/>
            <a:r>
              <a:rPr lang="en-US" sz="2000" dirty="0" smtClean="0"/>
              <a:t>Investigate options for</a:t>
            </a:r>
            <a:r>
              <a:rPr lang="en-US" sz="2000" dirty="0" smtClean="0"/>
              <a:t> a </a:t>
            </a:r>
            <a:r>
              <a:rPr lang="en-US" sz="2000" dirty="0" smtClean="0"/>
              <a:t>digital standard cell </a:t>
            </a:r>
            <a:r>
              <a:rPr lang="en-US" sz="2000" dirty="0" smtClean="0"/>
              <a:t>library.</a:t>
            </a:r>
          </a:p>
          <a:p>
            <a:pPr lvl="1"/>
            <a:r>
              <a:rPr lang="en-US" sz="2000" dirty="0" smtClean="0"/>
              <a:t>Develop a mixed-signal design kit that supports the same design workflows as for the CMOS8RF.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3B219-4664-234B-BF73-DC5896C9D76B}" type="slidenum">
              <a:rPr lang="el-GR" altLang="en-US" smtClean="0"/>
              <a:pPr>
                <a:defRPr/>
              </a:pPr>
              <a:t>35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smtClean="0"/>
              <a:t>14/10/09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Kostas.Kloukinas@cern.ch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81FEE543-C0D9-1B4A-9E5A-CAECD951E356}" type="slidenum">
              <a:rPr lang="el-GR" smtClean="0"/>
              <a:pPr>
                <a:defRPr/>
              </a:pPr>
              <a:t>36</a:t>
            </a:fld>
            <a:endParaRPr lang="el-GR" smtClean="0"/>
          </a:p>
        </p:txBody>
      </p:sp>
      <p:sp>
        <p:nvSpPr>
          <p:cNvPr id="6" name="TextBox 5"/>
          <p:cNvSpPr txBox="1"/>
          <p:nvPr/>
        </p:nvSpPr>
        <p:spPr>
          <a:xfrm>
            <a:off x="2133600" y="2071678"/>
            <a:ext cx="6296052" cy="2123658"/>
          </a:xfrm>
          <a:prstGeom prst="rect">
            <a:avLst/>
          </a:prstGeom>
          <a:noFill/>
          <a:ln w="349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CMOS8RF </a:t>
            </a:r>
            <a:r>
              <a:rPr lang="en-GB" sz="44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GB" sz="44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</a:br>
            <a:r>
              <a:rPr lang="en-GB" sz="4400" dirty="0" err="1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Analog</a:t>
            </a:r>
            <a:r>
              <a:rPr lang="en-GB" sz="44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 &amp; Mixed Signal</a:t>
            </a:r>
            <a: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 Design</a:t>
            </a:r>
            <a:endParaRPr lang="en-US" sz="4400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</a:p>
        </p:txBody>
      </p:sp>
      <p:sp>
        <p:nvSpPr>
          <p:cNvPr id="24579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52975"/>
          </a:xfrm>
        </p:spPr>
        <p:txBody>
          <a:bodyPr/>
          <a:lstStyle/>
          <a:p>
            <a:r>
              <a:rPr lang="en-US" sz="2400" smtClean="0"/>
              <a:t>Technology</a:t>
            </a:r>
          </a:p>
          <a:p>
            <a:pPr lvl="1"/>
            <a:r>
              <a:rPr lang="en-US" sz="1800" smtClean="0"/>
              <a:t>Complex physical design rules and Manufacturability constrains.</a:t>
            </a:r>
          </a:p>
          <a:p>
            <a:pPr lvl="1"/>
            <a:r>
              <a:rPr lang="en-US" sz="1800" smtClean="0"/>
              <a:t>Multiple corners for design simulations.</a:t>
            </a:r>
          </a:p>
          <a:p>
            <a:pPr lvl="1"/>
            <a:r>
              <a:rPr lang="en-US" sz="1800" smtClean="0"/>
              <a:t>Tough Signal Integrity issues, and difficult final Timing Closure. </a:t>
            </a:r>
          </a:p>
          <a:p>
            <a:pPr lvl="1"/>
            <a:r>
              <a:rPr lang="en-US" sz="1800" smtClean="0"/>
              <a:t>Expensive prototyping.</a:t>
            </a:r>
          </a:p>
          <a:p>
            <a:r>
              <a:rPr lang="en-US" sz="2400" smtClean="0"/>
              <a:t>CAE Tools</a:t>
            </a:r>
          </a:p>
          <a:p>
            <a:pPr lvl="1"/>
            <a:r>
              <a:rPr lang="en-US" sz="1800" smtClean="0"/>
              <a:t>Multiplicity of tools and complicated - non linear - design flows.</a:t>
            </a:r>
          </a:p>
          <a:p>
            <a:pPr lvl="1"/>
            <a:r>
              <a:rPr lang="en-US" sz="1800" smtClean="0"/>
              <a:t>Numerous data formats used when interfacing tools from </a:t>
            </a:r>
            <a:br>
              <a:rPr lang="en-US" sz="1800" smtClean="0"/>
            </a:br>
            <a:r>
              <a:rPr lang="en-US" sz="1800" smtClean="0"/>
              <a:t>different tool vendors.</a:t>
            </a:r>
          </a:p>
          <a:p>
            <a:r>
              <a:rPr lang="en-US" sz="2400" smtClean="0"/>
              <a:t>Designs</a:t>
            </a:r>
            <a:endParaRPr lang="en-US" sz="1800" smtClean="0"/>
          </a:p>
          <a:p>
            <a:pPr lvl="1"/>
            <a:r>
              <a:rPr lang="en-US" sz="1800" smtClean="0"/>
              <a:t>Demanding Power analysis and power management.</a:t>
            </a:r>
          </a:p>
          <a:p>
            <a:pPr lvl="1"/>
            <a:r>
              <a:rPr lang="en-US" sz="1800" smtClean="0"/>
              <a:t>Chip level integration and assembly.</a:t>
            </a:r>
          </a:p>
          <a:p>
            <a:pPr lvl="1"/>
            <a:r>
              <a:rPr lang="en-US" sz="1800" smtClean="0"/>
              <a:t>Large chips require to extend design efforts to multiple teams across geographically distributed institutes.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r>
              <a:rPr lang="en-US"/>
              <a:t>16/9/08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r>
              <a:rPr lang="en-US"/>
              <a:t>Kloukinas Kostas     CERN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fld id="{537681E6-1FC1-D543-BD31-6A08ABD95D00}" type="slidenum">
              <a:rPr lang="el-GR" smtClean="0"/>
              <a:pPr/>
              <a:t>37</a:t>
            </a:fld>
            <a:endParaRPr lang="el-GR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686800" cy="47529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Formalize the methodologies in our design environment.</a:t>
            </a:r>
          </a:p>
          <a:p>
            <a:pPr lvl="1" eaLnBrk="1" hangingPunct="1"/>
            <a:r>
              <a:rPr lang="en-US" sz="1800" dirty="0" smtClean="0"/>
              <a:t>Allow designers of the HEP community to become familiar with complex tools, necessary to master large designs in a modern technology.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r>
              <a:rPr lang="en-US" sz="2400" dirty="0" smtClean="0"/>
              <a:t>Assist digital design with an automated workflow.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/>
            <a:r>
              <a:rPr lang="en-US" sz="2400" dirty="0" smtClean="0"/>
              <a:t>Common design platform across multiple institutes.</a:t>
            </a:r>
          </a:p>
          <a:p>
            <a:pPr lvl="1" eaLnBrk="1" hangingPunct="1"/>
            <a:r>
              <a:rPr lang="en-US" sz="2000" dirty="0" smtClean="0"/>
              <a:t>Enhance team productivity.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400" dirty="0" smtClean="0"/>
              <a:t>Provide a silicon accurate methodology.</a:t>
            </a:r>
          </a:p>
          <a:p>
            <a:pPr lvl="1" eaLnBrk="1" hangingPunct="1"/>
            <a:r>
              <a:rPr lang="en-US" sz="2000" dirty="0" smtClean="0"/>
              <a:t>Increase silicon reliability.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r>
              <a:rPr lang="en-US"/>
              <a:t>16/9/08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r>
              <a:rPr lang="en-US"/>
              <a:t>Kloukinas Kostas     CERN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fld id="{0257912E-0865-4947-8021-F6BA88F64E44}" type="slidenum">
              <a:rPr lang="el-GR" smtClean="0"/>
              <a:pPr/>
              <a:t>38</a:t>
            </a:fld>
            <a:endParaRPr lang="el-GR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4752975"/>
          </a:xfrm>
        </p:spPr>
        <p:txBody>
          <a:bodyPr/>
          <a:lstStyle/>
          <a:p>
            <a:r>
              <a:rPr lang="en-US" sz="2800" dirty="0" smtClean="0"/>
              <a:t>Development of:</a:t>
            </a:r>
          </a:p>
          <a:p>
            <a:pPr lvl="1"/>
            <a:r>
              <a:rPr lang="en-US" sz="2400" dirty="0" smtClean="0"/>
              <a:t>“</a:t>
            </a:r>
            <a:r>
              <a:rPr lang="en-US" sz="2400" dirty="0" smtClean="0">
                <a:solidFill>
                  <a:srgbClr val="953735"/>
                </a:solidFill>
              </a:rPr>
              <a:t>Mixed Signal Design Kit</a:t>
            </a:r>
            <a:r>
              <a:rPr lang="en-US" sz="2400" dirty="0" smtClean="0"/>
              <a:t>”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“</a:t>
            </a:r>
            <a:r>
              <a:rPr lang="en-US" sz="2400" dirty="0" smtClean="0">
                <a:solidFill>
                  <a:srgbClr val="953735"/>
                </a:solidFill>
              </a:rPr>
              <a:t>Analog &amp; Mixed Signal Methodologies (Workflows)</a:t>
            </a:r>
            <a:r>
              <a:rPr lang="en-US" sz="2400" dirty="0" smtClean="0"/>
              <a:t>”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Provide:</a:t>
            </a:r>
          </a:p>
          <a:p>
            <a:pPr lvl="1"/>
            <a:r>
              <a:rPr lang="en-US" sz="2400" dirty="0" smtClean="0"/>
              <a:t>Maintenance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Training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Support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7A30-06A6-884B-A6BB-9BF5F73A8B04}" type="slidenum">
              <a:rPr lang="el-GR" altLang="en-US" smtClean="0"/>
              <a:pPr>
                <a:defRPr/>
              </a:pPr>
              <a:t>39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-108" charset="-128"/>
                <a:cs typeface="ＭＳ Ｐゴシック" pitchFamily="-108" charset="-128"/>
              </a:rPr>
              <a:t>Overview of Technologies</a:t>
            </a: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8FD3450D-D8A8-7247-9902-F2A0B9B5FB19}" type="slidenum">
              <a:rPr lang="el-GR" altLang="en-US" smtClean="0"/>
              <a:pPr>
                <a:defRPr/>
              </a:pPr>
              <a:t>4</a:t>
            </a:fld>
            <a:endParaRPr lang="el-GR" altLang="en-US"/>
          </a:p>
        </p:txBody>
      </p:sp>
      <p:sp>
        <p:nvSpPr>
          <p:cNvPr id="9" name="Rounded Rectangle 8"/>
          <p:cNvSpPr/>
          <p:nvPr/>
        </p:nvSpPr>
        <p:spPr>
          <a:xfrm>
            <a:off x="428625" y="1785938"/>
            <a:ext cx="1571625" cy="15001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b="1" dirty="0"/>
              <a:t>CMOS 8RF-LM</a:t>
            </a:r>
            <a:endParaRPr lang="en-GB" sz="1600" dirty="0"/>
          </a:p>
          <a:p>
            <a:pPr>
              <a:defRPr/>
            </a:pPr>
            <a:endParaRPr lang="en-GB" sz="1200" i="1" dirty="0"/>
          </a:p>
          <a:p>
            <a:pPr>
              <a:defRPr/>
            </a:pPr>
            <a:r>
              <a:rPr lang="en-GB" sz="1200" i="1" dirty="0"/>
              <a:t>Low cost technology for</a:t>
            </a:r>
          </a:p>
          <a:p>
            <a:pPr>
              <a:defRPr/>
            </a:pPr>
            <a:r>
              <a:rPr lang="en-GB" sz="1200" i="1" dirty="0"/>
              <a:t>Large Digital designs</a:t>
            </a:r>
            <a:endParaRPr lang="en-US" sz="1200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2071688" y="1785938"/>
            <a:ext cx="1571625" cy="15001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b="1" dirty="0"/>
              <a:t>CMOS 8RF-DM</a:t>
            </a:r>
            <a:endParaRPr lang="en-GB" sz="1600" dirty="0"/>
          </a:p>
          <a:p>
            <a:pPr>
              <a:defRPr/>
            </a:pPr>
            <a:endParaRPr lang="en-GB" sz="1200" i="1" dirty="0"/>
          </a:p>
          <a:p>
            <a:pPr>
              <a:defRPr/>
            </a:pPr>
            <a:r>
              <a:rPr lang="en-GB" sz="1200" i="1" dirty="0"/>
              <a:t>Low cost technology for </a:t>
            </a:r>
          </a:p>
          <a:p>
            <a:pPr>
              <a:defRPr/>
            </a:pPr>
            <a:r>
              <a:rPr lang="en-GB" sz="1200" i="1" dirty="0" err="1"/>
              <a:t>Analog</a:t>
            </a:r>
            <a:r>
              <a:rPr lang="en-GB" sz="1200" i="1" dirty="0"/>
              <a:t> &amp; RF designs</a:t>
            </a:r>
            <a:endParaRPr lang="en-US" sz="12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3714750" y="1785938"/>
            <a:ext cx="1571625" cy="15001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b="1" dirty="0" err="1"/>
              <a:t>BiCMOS</a:t>
            </a:r>
            <a:r>
              <a:rPr lang="en-GB" sz="1200" b="1" dirty="0"/>
              <a:t> 8WL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200" i="1" dirty="0"/>
              <a:t/>
            </a:r>
            <a:br>
              <a:rPr lang="en-GB" sz="1200" i="1" dirty="0"/>
            </a:br>
            <a:r>
              <a:rPr lang="en-GB" sz="1200" i="1" dirty="0"/>
              <a:t>Cost effective technology for Low Power RF designs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357813" y="1785938"/>
            <a:ext cx="1571625" cy="15001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b="1" dirty="0" err="1"/>
              <a:t>BiCMOS</a:t>
            </a:r>
            <a:r>
              <a:rPr lang="en-GB" sz="1200" b="1" dirty="0"/>
              <a:t> 8HP</a:t>
            </a:r>
            <a:endParaRPr lang="en-GB" sz="1600" dirty="0"/>
          </a:p>
          <a:p>
            <a:pPr>
              <a:defRPr/>
            </a:pPr>
            <a:endParaRPr lang="en-GB" sz="1200" i="1" dirty="0"/>
          </a:p>
          <a:p>
            <a:pPr>
              <a:defRPr/>
            </a:pPr>
            <a:r>
              <a:rPr lang="en-GB" sz="1200" i="1" dirty="0"/>
              <a:t>High Performance technology for demanding </a:t>
            </a:r>
            <a:br>
              <a:rPr lang="en-GB" sz="1200" i="1" dirty="0"/>
            </a:br>
            <a:r>
              <a:rPr lang="en-GB" sz="1200" i="1" dirty="0"/>
              <a:t>RF designs</a:t>
            </a:r>
            <a:endParaRPr lang="en-US" sz="1200" i="1" dirty="0"/>
          </a:p>
        </p:txBody>
      </p:sp>
      <p:sp>
        <p:nvSpPr>
          <p:cNvPr id="19" name="Rounded Rectangle 18"/>
          <p:cNvSpPr/>
          <p:nvPr/>
        </p:nvSpPr>
        <p:spPr>
          <a:xfrm>
            <a:off x="7143750" y="1785938"/>
            <a:ext cx="1571625" cy="150018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b="1" dirty="0"/>
              <a:t>CMOS 9SF </a:t>
            </a:r>
            <a:r>
              <a:rPr lang="en-GB" sz="1100" b="1" dirty="0"/>
              <a:t>LP/RF</a:t>
            </a:r>
            <a:endParaRPr lang="en-GB" sz="1600" dirty="0"/>
          </a:p>
          <a:p>
            <a:pPr>
              <a:defRPr/>
            </a:pPr>
            <a:endParaRPr lang="en-GB" sz="1200" i="1" dirty="0"/>
          </a:p>
          <a:p>
            <a:pPr>
              <a:defRPr/>
            </a:pPr>
            <a:r>
              <a:rPr lang="en-GB" sz="1200" i="1" dirty="0"/>
              <a:t>High performance technology for dense designs</a:t>
            </a:r>
            <a:endParaRPr lang="en-US" sz="1400" i="1" dirty="0"/>
          </a:p>
          <a:p>
            <a:pPr>
              <a:defRPr/>
            </a:pPr>
            <a:endParaRPr lang="en-GB" sz="1400" i="1" dirty="0"/>
          </a:p>
        </p:txBody>
      </p:sp>
      <p:sp>
        <p:nvSpPr>
          <p:cNvPr id="20" name="Rounded Rectangle 19"/>
          <p:cNvSpPr/>
          <p:nvPr/>
        </p:nvSpPr>
        <p:spPr>
          <a:xfrm>
            <a:off x="428625" y="3429000"/>
            <a:ext cx="6500813" cy="3571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800" dirty="0"/>
              <a:t>130nm CMOS</a:t>
            </a:r>
            <a:endParaRPr lang="en-US" sz="1800" dirty="0"/>
          </a:p>
        </p:txBody>
      </p:sp>
      <p:sp>
        <p:nvSpPr>
          <p:cNvPr id="21" name="Rounded Rectangle 20"/>
          <p:cNvSpPr/>
          <p:nvPr/>
        </p:nvSpPr>
        <p:spPr>
          <a:xfrm>
            <a:off x="7143750" y="3429000"/>
            <a:ext cx="1571625" cy="3571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90nm CMOS</a:t>
            </a:r>
            <a:endParaRPr lang="en-US" sz="1600" dirty="0"/>
          </a:p>
        </p:txBody>
      </p:sp>
      <p:sp>
        <p:nvSpPr>
          <p:cNvPr id="17427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543925" cy="1379538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Access to Foundry services &amp; Technology technical support. </a:t>
            </a:r>
          </a:p>
          <a:p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130nm (CMOS &amp; </a:t>
            </a:r>
            <a:r>
              <a:rPr lang="en-US" sz="2000" dirty="0" err="1" smtClean="0">
                <a:ea typeface="ＭＳ Ｐゴシック" pitchFamily="-108" charset="-128"/>
                <a:cs typeface="ＭＳ Ｐゴシック" pitchFamily="-108" charset="-128"/>
              </a:rPr>
              <a:t>BiCMOS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) and 90nm contract available since 6/2007.</a:t>
            </a:r>
          </a:p>
          <a:p>
            <a:r>
              <a:rPr lang="en-GB" sz="2000" dirty="0" smtClean="0">
                <a:ea typeface="ＭＳ Ｐゴシック" pitchFamily="-108" charset="-128"/>
                <a:cs typeface="ＭＳ Ｐゴシック" pitchFamily="-108" charset="-128"/>
              </a:rPr>
              <a:t>Future technologies can be negotiated with the same manufacturer, once the necessity arise.</a:t>
            </a:r>
            <a:endParaRPr lang="en-US" sz="20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Typical ASIC designs at CERN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284288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Typical ASIC designs:</a:t>
            </a:r>
          </a:p>
          <a:p>
            <a:pPr lvl="1"/>
            <a:r>
              <a:rPr lang="en-US" sz="1600" dirty="0" smtClean="0"/>
              <a:t>Analog circuits with complex full custom designs</a:t>
            </a:r>
          </a:p>
          <a:p>
            <a:pPr lvl="1"/>
            <a:r>
              <a:rPr lang="en-US" sz="1600" dirty="0" smtClean="0"/>
              <a:t>Mixed Signal with </a:t>
            </a:r>
            <a:r>
              <a:rPr lang="en-US" sz="1600" u="sng" dirty="0" smtClean="0">
                <a:solidFill>
                  <a:schemeClr val="accent2">
                    <a:lumMod val="75000"/>
                  </a:schemeClr>
                </a:solidFill>
              </a:rPr>
              <a:t>large high performance analog </a:t>
            </a:r>
            <a:r>
              <a:rPr lang="en-US" sz="1600" dirty="0" smtClean="0"/>
              <a:t>and </a:t>
            </a:r>
            <a:r>
              <a:rPr lang="en-US" sz="1600" u="sng" dirty="0" smtClean="0">
                <a:solidFill>
                  <a:srgbClr val="953735"/>
                </a:solidFill>
              </a:rPr>
              <a:t>small digital circuits</a:t>
            </a:r>
          </a:p>
          <a:p>
            <a:pPr lvl="1"/>
            <a:r>
              <a:rPr lang="en-US" sz="1600" dirty="0" smtClean="0"/>
              <a:t>Digital circuits not exceeding 300K gates.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D9899-67F9-594F-9A08-73D0F0970B3F}" type="slidenum">
              <a:rPr lang="el-GR" altLang="en-US" smtClean="0"/>
              <a:pPr>
                <a:defRPr/>
              </a:pPr>
              <a:t>40</a:t>
            </a:fld>
            <a:endParaRPr lang="el-G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295400"/>
            <a:ext cx="1763713" cy="145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91000" y="2743200"/>
            <a:ext cx="2071090" cy="307777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Chalkboard"/>
                <a:cs typeface="Chalkboard"/>
              </a:rPr>
              <a:t>4ch 40Msps 12-bit ADC</a:t>
            </a:r>
          </a:p>
        </p:txBody>
      </p:sp>
      <p:pic>
        <p:nvPicPr>
          <p:cNvPr id="9" name="Picture 8" descr="DSCN20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295400"/>
            <a:ext cx="1897063" cy="142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629400" y="2743200"/>
            <a:ext cx="1966544" cy="307777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Chalkboard"/>
                <a:cs typeface="Chalkboard"/>
              </a:rPr>
              <a:t>4ch data readout chip</a:t>
            </a:r>
          </a:p>
        </p:txBody>
      </p:sp>
      <p:pic>
        <p:nvPicPr>
          <p:cNvPr id="11" name="Picture 5" descr="pace3"/>
          <p:cNvPicPr>
            <a:picLocks noChangeAspect="1" noChangeArrowheads="1"/>
          </p:cNvPicPr>
          <p:nvPr/>
        </p:nvPicPr>
        <p:blipFill>
          <a:blip r:embed="rId4"/>
          <a:srcRect l="9859" t="23544" r="4225" b="9597"/>
          <a:stretch>
            <a:fillRect/>
          </a:stretch>
        </p:blipFill>
        <p:spPr bwMode="auto">
          <a:xfrm>
            <a:off x="685800" y="1295400"/>
            <a:ext cx="277495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2743200"/>
            <a:ext cx="3329241" cy="307777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Chalkboard"/>
                <a:cs typeface="Chalkboard"/>
              </a:rPr>
              <a:t>128ch pre-amp, analog memory chipset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r="8000" b="4748"/>
          <a:stretch>
            <a:fillRect/>
          </a:stretch>
        </p:blipFill>
        <p:spPr>
          <a:xfrm>
            <a:off x="1219200" y="3352800"/>
            <a:ext cx="17526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219200" y="4572000"/>
            <a:ext cx="1783241" cy="307777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Chalkboard"/>
                <a:cs typeface="Chalkboard"/>
              </a:rPr>
              <a:t>Gigabit Optical Link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49775" y="3049588"/>
            <a:ext cx="1392238" cy="169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322703" y="4572000"/>
            <a:ext cx="1849497" cy="307777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Chalkboard"/>
                <a:cs typeface="Chalkboard"/>
              </a:rPr>
              <a:t>MEDIPIX1 Pixel chip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200400"/>
            <a:ext cx="1447800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954892" y="4572000"/>
            <a:ext cx="1274708" cy="307777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tx2"/>
                </a:solidFill>
                <a:latin typeface="Chalkboard"/>
                <a:cs typeface="Chalkboard"/>
              </a:rPr>
              <a:t>Rad-Tol</a:t>
            </a:r>
            <a:r>
              <a:rPr lang="en-US" sz="1400" dirty="0">
                <a:solidFill>
                  <a:schemeClr val="tx2"/>
                </a:solidFill>
                <a:latin typeface="Chalkboard"/>
                <a:cs typeface="Chalkboard"/>
              </a:rPr>
              <a:t> FPGA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239000" y="5867400"/>
            <a:ext cx="1143000" cy="304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/>
          </a:p>
        </p:txBody>
      </p:sp>
      <p:sp>
        <p:nvSpPr>
          <p:cNvPr id="25605" name="Title 1"/>
          <p:cNvSpPr>
            <a:spLocks noGrp="1"/>
          </p:cNvSpPr>
          <p:nvPr>
            <p:ph type="title"/>
          </p:nvPr>
        </p:nvSpPr>
        <p:spPr>
          <a:xfrm>
            <a:off x="928688" y="188913"/>
            <a:ext cx="8062912" cy="719137"/>
          </a:xfrm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Mixed Signal Design kit</a:t>
            </a:r>
          </a:p>
        </p:txBody>
      </p:sp>
      <p:sp>
        <p:nvSpPr>
          <p:cNvPr id="25606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1054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Objectives</a:t>
            </a:r>
          </a:p>
          <a:p>
            <a:pPr lvl="1"/>
            <a:r>
              <a:rPr lang="en-US" sz="2000" dirty="0" smtClean="0"/>
              <a:t>Development of a “Design Kit” for Mixed Signal environments.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With integrated standard cell libraries.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Establish well defined Analog &amp; Mixed Signal design workflows.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Targeted to </a:t>
            </a:r>
            <a:r>
              <a:rPr lang="en-US" sz="1600" b="1" dirty="0" smtClean="0">
                <a:ea typeface="ＭＳ Ｐゴシック" pitchFamily="-108" charset="-128"/>
              </a:rPr>
              <a:t>big “A”</a:t>
            </a:r>
            <a:r>
              <a:rPr lang="en-US" sz="1600" dirty="0" smtClean="0">
                <a:ea typeface="ＭＳ Ｐゴシック" pitchFamily="-108" charset="-128"/>
              </a:rPr>
              <a:t> (analog), </a:t>
            </a:r>
            <a:r>
              <a:rPr lang="en-US" sz="1600" b="1" dirty="0" smtClean="0">
                <a:ea typeface="ＭＳ Ｐゴシック" pitchFamily="-108" charset="-128"/>
              </a:rPr>
              <a:t>small “D”</a:t>
            </a:r>
            <a:r>
              <a:rPr lang="en-US" sz="1600" dirty="0" smtClean="0">
                <a:ea typeface="ＭＳ Ｐゴシック" pitchFamily="-108" charset="-128"/>
              </a:rPr>
              <a:t> (digital) </a:t>
            </a:r>
            <a:r>
              <a:rPr lang="en-US" sz="1600" b="1" dirty="0" err="1" smtClean="0">
                <a:ea typeface="ＭＳ Ｐゴシック" pitchFamily="-108" charset="-128"/>
              </a:rPr>
              <a:t>ASICs</a:t>
            </a:r>
            <a:r>
              <a:rPr lang="en-US" sz="1600" dirty="0" smtClean="0">
                <a:ea typeface="ＭＳ Ｐゴシック" pitchFamily="-108" charset="-128"/>
              </a:rPr>
              <a:t>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Implemented on modern versions of CAE Tools</a:t>
            </a:r>
            <a:r>
              <a:rPr lang="en-US" sz="1400" i="1" dirty="0" smtClean="0">
                <a:ea typeface="ＭＳ Ｐゴシック" pitchFamily="-108" charset="-128"/>
              </a:rPr>
              <a:t>.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u="sng" dirty="0" smtClean="0"/>
              <a:t>Replace </a:t>
            </a:r>
            <a:r>
              <a:rPr lang="en-US" sz="2000" dirty="0" smtClean="0"/>
              <a:t>our previous Design Kit distribution.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Based on the ARM/ARTISAN cells </a:t>
            </a:r>
            <a:br>
              <a:rPr lang="en-US" sz="1600" dirty="0" smtClean="0">
                <a:ea typeface="ＭＳ Ｐゴシック" pitchFamily="-108" charset="-128"/>
              </a:rPr>
            </a:br>
            <a:r>
              <a:rPr lang="en-US" sz="1600" dirty="0" smtClean="0">
                <a:ea typeface="ＭＳ Ｐゴシック" pitchFamily="-108" charset="-128"/>
              </a:rPr>
              <a:t>and an automated </a:t>
            </a:r>
            <a:r>
              <a:rPr lang="en-US" sz="1600" i="1" dirty="0" smtClean="0">
                <a:ea typeface="ＭＳ Ｐゴシック" pitchFamily="-108" charset="-128"/>
              </a:rPr>
              <a:t>digital only </a:t>
            </a:r>
            <a:r>
              <a:rPr lang="en-US" sz="1600" dirty="0" smtClean="0">
                <a:ea typeface="ＭＳ Ｐゴシック" pitchFamily="-108" charset="-128"/>
              </a:rPr>
              <a:t>design flow.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Making use of old versions of CAE tools.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Two years in service.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</a:rPr>
              <a:t>Already distributed to 25 institutes</a:t>
            </a:r>
          </a:p>
          <a:p>
            <a:pPr lvl="2"/>
            <a:r>
              <a:rPr lang="en-US" sz="1400" i="1" dirty="0" smtClean="0">
                <a:ea typeface="ＭＳ Ｐゴシック" pitchFamily="-108" charset="-128"/>
              </a:rPr>
              <a:t>Users can continue using the old design kit and the ARM libraries </a:t>
            </a:r>
            <a:br>
              <a:rPr lang="en-US" sz="1400" i="1" dirty="0" smtClean="0">
                <a:ea typeface="ＭＳ Ｐゴシック" pitchFamily="-108" charset="-128"/>
              </a:rPr>
            </a:br>
            <a:r>
              <a:rPr lang="en-US" sz="1400" i="1" dirty="0" smtClean="0">
                <a:ea typeface="ＭＳ Ｐゴシック" pitchFamily="-108" charset="-128"/>
              </a:rPr>
              <a:t>since they have signed </a:t>
            </a:r>
            <a:r>
              <a:rPr lang="en-US" sz="1400" i="1" dirty="0" err="1" smtClean="0">
                <a:ea typeface="ＭＳ Ｐゴシック" pitchFamily="-108" charset="-128"/>
              </a:rPr>
              <a:t>NDAs</a:t>
            </a:r>
            <a:r>
              <a:rPr lang="en-US" sz="1400" i="1" dirty="0" smtClean="0">
                <a:ea typeface="ＭＳ Ｐゴシック" pitchFamily="-108" charset="-128"/>
              </a:rPr>
              <a:t> directly with ARM.</a:t>
            </a:r>
            <a:br>
              <a:rPr lang="en-US" sz="1400" i="1" dirty="0" smtClean="0">
                <a:ea typeface="ＭＳ Ｐゴシック" pitchFamily="-108" charset="-128"/>
              </a:rPr>
            </a:br>
            <a:r>
              <a:rPr lang="en-US" sz="1400" i="1" dirty="0" smtClean="0">
                <a:ea typeface="ＭＳ Ｐゴシック" pitchFamily="-108" charset="-128"/>
              </a:rPr>
              <a:t>Maintenance and technical support will be provided by ARM.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1A51B66E-7071-5C4F-BB3A-67E3E73E7A4F}" type="slidenum">
              <a:rPr lang="el-GR" altLang="en-US" smtClean="0"/>
              <a:pPr>
                <a:defRPr/>
              </a:pPr>
              <a:t>41</a:t>
            </a:fld>
            <a:endParaRPr lang="el-GR" alt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/>
        </p:nvGraphicFramePr>
        <p:xfrm>
          <a:off x="6324600" y="3657600"/>
          <a:ext cx="2971800" cy="272893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17" name="TextBox 9"/>
          <p:cNvSpPr txBox="1">
            <a:spLocks noChangeArrowheads="1"/>
          </p:cNvSpPr>
          <p:nvPr/>
        </p:nvSpPr>
        <p:spPr bwMode="auto">
          <a:xfrm>
            <a:off x="7010400" y="3505200"/>
            <a:ext cx="1541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solidFill>
                  <a:srgbClr val="376092"/>
                </a:solidFill>
              </a:rPr>
              <a:t>MR Design kit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6400800" y="3657600"/>
            <a:ext cx="2819400" cy="220980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928688" y="188913"/>
            <a:ext cx="7986712" cy="719137"/>
          </a:xfrm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Mixed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Signal design kit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713B82BA-D54F-E242-AA5D-199628E27E52}" type="slidenum">
              <a:rPr lang="el-GR" altLang="en-US" smtClean="0"/>
              <a:pPr>
                <a:defRPr/>
              </a:pPr>
              <a:t>42</a:t>
            </a:fld>
            <a:endParaRPr lang="el-GR" altLang="en-US"/>
          </a:p>
        </p:txBody>
      </p:sp>
      <p:sp>
        <p:nvSpPr>
          <p:cNvPr id="7" name="Magnetic Disk 6"/>
          <p:cNvSpPr/>
          <p:nvPr/>
        </p:nvSpPr>
        <p:spPr>
          <a:xfrm>
            <a:off x="7772400" y="1295400"/>
            <a:ext cx="1066800" cy="990600"/>
          </a:xfrm>
          <a:prstGeom prst="flowChartMagneticDisk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/>
              <a:t>Standard </a:t>
            </a:r>
            <a:r>
              <a:rPr lang="en-US" sz="1200" dirty="0"/>
              <a:t>cell libraries</a:t>
            </a:r>
          </a:p>
        </p:txBody>
      </p:sp>
      <p:sp>
        <p:nvSpPr>
          <p:cNvPr id="8" name="Magnetic Disk 7"/>
          <p:cNvSpPr/>
          <p:nvPr/>
        </p:nvSpPr>
        <p:spPr>
          <a:xfrm>
            <a:off x="5943600" y="1295400"/>
            <a:ext cx="1066800" cy="990600"/>
          </a:xfrm>
          <a:prstGeom prst="flowChartMagneticDisk">
            <a:avLst/>
          </a:prstGeom>
          <a:solidFill>
            <a:srgbClr val="5FB7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/>
              <a:t>PDK</a:t>
            </a:r>
            <a:endParaRPr lang="en-US" sz="1400" dirty="0"/>
          </a:p>
        </p:txBody>
      </p:sp>
      <p:sp>
        <p:nvSpPr>
          <p:cNvPr id="9" name="Magnetic Disk 8"/>
          <p:cNvSpPr/>
          <p:nvPr/>
        </p:nvSpPr>
        <p:spPr>
          <a:xfrm>
            <a:off x="6858000" y="4038600"/>
            <a:ext cx="1219200" cy="1143000"/>
          </a:xfrm>
          <a:prstGeom prst="flowChartMagneticDisk">
            <a:avLst/>
          </a:prstGeom>
          <a:solidFill>
            <a:srgbClr val="FF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Mixed Signal </a:t>
            </a:r>
            <a:r>
              <a:rPr lang="en-US" sz="1400" dirty="0"/>
              <a:t>Design </a:t>
            </a:r>
          </a:p>
          <a:p>
            <a:pPr algn="ctr">
              <a:defRPr/>
            </a:pPr>
            <a:r>
              <a:rPr lang="en-US" sz="1400" dirty="0"/>
              <a:t>Kit</a:t>
            </a:r>
          </a:p>
        </p:txBody>
      </p:sp>
      <p:sp>
        <p:nvSpPr>
          <p:cNvPr id="18" name="Preparation 17"/>
          <p:cNvSpPr/>
          <p:nvPr/>
        </p:nvSpPr>
        <p:spPr>
          <a:xfrm>
            <a:off x="7010400" y="2590800"/>
            <a:ext cx="914400" cy="685800"/>
          </a:xfrm>
          <a:prstGeom prst="flowChartPreparati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376092"/>
                </a:solidFill>
              </a:rPr>
              <a:t>CAE Tools</a:t>
            </a:r>
          </a:p>
        </p:txBody>
      </p:sp>
      <p:sp>
        <p:nvSpPr>
          <p:cNvPr id="19" name="Bent Arrow 18"/>
          <p:cNvSpPr/>
          <p:nvPr/>
        </p:nvSpPr>
        <p:spPr>
          <a:xfrm rot="10800000">
            <a:off x="8001000" y="2362200"/>
            <a:ext cx="533400" cy="6858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0800000" flipH="1">
            <a:off x="6400800" y="2362200"/>
            <a:ext cx="533400" cy="6858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7315200" y="3429000"/>
            <a:ext cx="3048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28600" y="1143000"/>
            <a:ext cx="6477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8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Key Features:</a:t>
            </a:r>
            <a:endParaRPr lang="en-US" sz="1800" kern="0" dirty="0" smtClean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PDK </a:t>
            </a: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V1.6</a:t>
            </a:r>
            <a:endParaRPr lang="en-US" sz="1600" kern="0" dirty="0" smtClean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Foundry </a:t>
            </a: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Standard cell and IO pad libraries</a:t>
            </a:r>
          </a:p>
          <a:p>
            <a:pPr marL="1257300" lvl="2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Physical Layout views available.</a:t>
            </a:r>
          </a:p>
          <a:p>
            <a:pPr marL="1257300" lvl="2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Separate substrate contacts </a:t>
            </a:r>
            <a:b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for mixed signal low noise applications.</a:t>
            </a:r>
          </a:p>
          <a:p>
            <a:pPr marL="1257300" lvl="2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Access to standard cells libraries is legally </a:t>
            </a:r>
            <a:b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covered by already established</a:t>
            </a:r>
            <a: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Foundry </a:t>
            </a:r>
            <a:r>
              <a:rPr lang="en-US" sz="1600" kern="0" dirty="0" err="1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CDAs</a:t>
            </a:r>
            <a: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US" sz="1600" kern="0" dirty="0" smtClean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New versions of CAE Tools </a:t>
            </a:r>
          </a:p>
          <a:p>
            <a:pPr marL="1257300" lvl="2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Open Access database support for increased interoperability of Virtuoso and SOC-Encounter environments.</a:t>
            </a:r>
          </a:p>
          <a:p>
            <a:pPr marL="1257300" lvl="2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Compatible with the “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  <a:ea typeface="+mn-ea"/>
                <a:cs typeface="+mn-cs"/>
              </a:rPr>
              <a:t>Europractice</a:t>
            </a: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” distributions</a:t>
            </a:r>
            <a: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US" sz="1600" kern="0" dirty="0" smtClean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Support </a:t>
            </a: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for LINUX Platform (</a:t>
            </a:r>
            <a:r>
              <a:rPr lang="en-US" sz="1600" i="1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qualified on RHEL4</a:t>
            </a:r>
            <a: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)</a:t>
            </a:r>
            <a:br>
              <a:rPr lang="en-US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US" sz="16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GB" sz="12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5791200" y="5334000"/>
            <a:ext cx="358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600" b="1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Two independent design kits: 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2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CMOS8RF-LM (6-2 BEOL)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2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CMOS8RF-DM (3-2-3 BEOL)</a:t>
            </a:r>
            <a:r>
              <a:rPr lang="en-GB" sz="1600" b="1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1600" b="1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GB" sz="1600" b="1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GB" sz="1200" b="1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CMOS8RF Core Library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43</a:t>
            </a:fld>
            <a:endParaRPr lang="el-GR" altLang="en-US"/>
          </a:p>
        </p:txBody>
      </p:sp>
      <p:sp>
        <p:nvSpPr>
          <p:cNvPr id="8" name="Rectangle 7"/>
          <p:cNvSpPr/>
          <p:nvPr/>
        </p:nvSpPr>
        <p:spPr>
          <a:xfrm>
            <a:off x="838200" y="914400"/>
            <a:ext cx="3276600" cy="544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 smtClean="0"/>
              <a:t>Standard Cell Primitive Logic</a:t>
            </a:r>
          </a:p>
          <a:p>
            <a:r>
              <a:rPr lang="en-US" sz="800" dirty="0" smtClean="0"/>
              <a:t>AND2 2-Way AND</a:t>
            </a:r>
          </a:p>
          <a:p>
            <a:r>
              <a:rPr lang="en-US" sz="800" dirty="0" smtClean="0"/>
              <a:t>AND3 3-Way AND</a:t>
            </a:r>
          </a:p>
          <a:p>
            <a:r>
              <a:rPr lang="en-US" sz="800" dirty="0" smtClean="0"/>
              <a:t>AND4 4-Way AND</a:t>
            </a:r>
          </a:p>
          <a:p>
            <a:r>
              <a:rPr lang="en-US" sz="800" dirty="0" smtClean="0"/>
              <a:t>INVERT Inverter</a:t>
            </a:r>
          </a:p>
          <a:p>
            <a:r>
              <a:rPr lang="en-US" sz="800" dirty="0" smtClean="0"/>
              <a:t>INVERTBAL Balanced Inverter</a:t>
            </a:r>
          </a:p>
          <a:p>
            <a:r>
              <a:rPr lang="en-US" sz="800" dirty="0" smtClean="0"/>
              <a:t>NAND2 2-Way NAND</a:t>
            </a:r>
          </a:p>
          <a:p>
            <a:r>
              <a:rPr lang="en-US" sz="800" dirty="0" smtClean="0"/>
              <a:t>NAND2BAL Balanced 2-Way NAND</a:t>
            </a:r>
          </a:p>
          <a:p>
            <a:r>
              <a:rPr lang="en-US" sz="800" dirty="0" smtClean="0"/>
              <a:t>NAND3 3-Way NAND</a:t>
            </a:r>
          </a:p>
          <a:p>
            <a:r>
              <a:rPr lang="en-US" sz="800" dirty="0" smtClean="0"/>
              <a:t>NAND4 4-Way NAND</a:t>
            </a:r>
          </a:p>
          <a:p>
            <a:r>
              <a:rPr lang="en-US" sz="800" dirty="0" smtClean="0"/>
              <a:t>NOR2 2-Way NOR</a:t>
            </a:r>
          </a:p>
          <a:p>
            <a:r>
              <a:rPr lang="en-US" sz="800" dirty="0" smtClean="0"/>
              <a:t>NOR3 3-Way NOR</a:t>
            </a:r>
          </a:p>
          <a:p>
            <a:r>
              <a:rPr lang="en-US" sz="800" dirty="0" smtClean="0"/>
              <a:t>NOR4 4-Way NOR</a:t>
            </a:r>
          </a:p>
          <a:p>
            <a:r>
              <a:rPr lang="en-US" sz="800" dirty="0" smtClean="0"/>
              <a:t>OR2 2-Way OR</a:t>
            </a:r>
          </a:p>
          <a:p>
            <a:r>
              <a:rPr lang="en-US" sz="800" dirty="0" smtClean="0"/>
              <a:t>OR3 3-Way OR</a:t>
            </a:r>
          </a:p>
          <a:p>
            <a:r>
              <a:rPr lang="en-US" sz="800" dirty="0" smtClean="0"/>
              <a:t>OR4 4-Way OR</a:t>
            </a:r>
          </a:p>
          <a:p>
            <a:r>
              <a:rPr lang="en-US" sz="800" dirty="0" smtClean="0"/>
              <a:t>XOR2 2-Way XOR</a:t>
            </a:r>
          </a:p>
          <a:p>
            <a:r>
              <a:rPr lang="en-US" sz="800" dirty="0" smtClean="0"/>
              <a:t>XOR3 3-Way XOR</a:t>
            </a:r>
          </a:p>
          <a:p>
            <a:r>
              <a:rPr lang="en-US" sz="800" dirty="0" smtClean="0"/>
              <a:t>XOR8 8-Way XOR (8-Bit Parity Odd)</a:t>
            </a:r>
          </a:p>
          <a:p>
            <a:r>
              <a:rPr lang="en-US" sz="800" dirty="0" smtClean="0"/>
              <a:t>XOR9 9-Way XOR (9-Bit Parity Odd)</a:t>
            </a:r>
          </a:p>
          <a:p>
            <a:r>
              <a:rPr lang="en-US" sz="800" dirty="0" smtClean="0"/>
              <a:t>XNOR2 2-Way XNOR</a:t>
            </a:r>
          </a:p>
          <a:p>
            <a:r>
              <a:rPr lang="en-US" sz="800" dirty="0" smtClean="0"/>
              <a:t>XNOR3 3-Way XNOR</a:t>
            </a:r>
          </a:p>
          <a:p>
            <a:r>
              <a:rPr lang="en-US" sz="1000" u="sng" dirty="0" smtClean="0"/>
              <a:t>Standard Cell Complex Logic</a:t>
            </a:r>
          </a:p>
          <a:p>
            <a:r>
              <a:rPr lang="en-US" sz="800" dirty="0" smtClean="0"/>
              <a:t>AO21 2x1 AND OR</a:t>
            </a:r>
          </a:p>
          <a:p>
            <a:r>
              <a:rPr lang="en-US" sz="800" dirty="0" smtClean="0"/>
              <a:t>AO22 2x2 AND OR</a:t>
            </a:r>
          </a:p>
          <a:p>
            <a:r>
              <a:rPr lang="en-US" sz="800" dirty="0" smtClean="0"/>
              <a:t>AO33 3x3 AND OR</a:t>
            </a:r>
          </a:p>
          <a:p>
            <a:r>
              <a:rPr lang="en-US" sz="800" dirty="0" smtClean="0"/>
              <a:t>AO44 4x4 AND OR</a:t>
            </a:r>
          </a:p>
          <a:p>
            <a:r>
              <a:rPr lang="en-US" sz="800" dirty="0" smtClean="0"/>
              <a:t>AO222 2x2x2 AND OR </a:t>
            </a:r>
          </a:p>
          <a:p>
            <a:r>
              <a:rPr lang="en-US" sz="800" dirty="0" smtClean="0"/>
              <a:t>AO2222 2x2x2x2 AND OR</a:t>
            </a:r>
          </a:p>
          <a:p>
            <a:r>
              <a:rPr lang="en-US" sz="800" dirty="0" smtClean="0"/>
              <a:t>AOI21 2x1 AND OR Invert</a:t>
            </a:r>
          </a:p>
          <a:p>
            <a:r>
              <a:rPr lang="en-US" sz="800" dirty="0" smtClean="0"/>
              <a:t>AOI22 2x2 AND OR Invert</a:t>
            </a:r>
          </a:p>
          <a:p>
            <a:r>
              <a:rPr lang="en-US" sz="800" dirty="0" smtClean="0"/>
              <a:t>AOI33 3x3 AND OR Invert</a:t>
            </a:r>
          </a:p>
          <a:p>
            <a:r>
              <a:rPr lang="en-US" sz="800" dirty="0" smtClean="0"/>
              <a:t>AOI44 4x4 AND OR Invert</a:t>
            </a:r>
          </a:p>
          <a:p>
            <a:r>
              <a:rPr lang="en-US" sz="800" dirty="0" smtClean="0"/>
              <a:t>AOI222 2x2x2 AND OR Invert</a:t>
            </a:r>
          </a:p>
          <a:p>
            <a:r>
              <a:rPr lang="en-US" sz="800" dirty="0" smtClean="0"/>
              <a:t>AOI2222 2x2x2x2 AND OR Invert</a:t>
            </a:r>
          </a:p>
          <a:p>
            <a:r>
              <a:rPr lang="en-US" sz="800" dirty="0" smtClean="0"/>
              <a:t>OA21 2x1 OR AND</a:t>
            </a:r>
          </a:p>
          <a:p>
            <a:r>
              <a:rPr lang="en-US" sz="800" dirty="0" smtClean="0"/>
              <a:t>OA22 2x2 OR AND</a:t>
            </a:r>
          </a:p>
          <a:p>
            <a:r>
              <a:rPr lang="en-US" sz="800" dirty="0" smtClean="0"/>
              <a:t>OA222 2x2x2 OR AND</a:t>
            </a:r>
          </a:p>
          <a:p>
            <a:r>
              <a:rPr lang="en-US" sz="800" dirty="0" smtClean="0"/>
              <a:t>OA2222 2x2x2x2 OR</a:t>
            </a:r>
          </a:p>
          <a:p>
            <a:r>
              <a:rPr lang="en-US" sz="800" dirty="0" smtClean="0"/>
              <a:t>OAI21 2x1 OR AND Invert</a:t>
            </a:r>
          </a:p>
          <a:p>
            <a:r>
              <a:rPr lang="en-US" sz="800" dirty="0" smtClean="0"/>
              <a:t>OAI22 2x2 OR AND Invert</a:t>
            </a:r>
          </a:p>
          <a:p>
            <a:r>
              <a:rPr lang="en-US" sz="800" dirty="0" smtClean="0"/>
              <a:t>OAI222 2x2x2 OR AND Invert</a:t>
            </a:r>
          </a:p>
          <a:p>
            <a:r>
              <a:rPr lang="en-US" sz="800" dirty="0" smtClean="0"/>
              <a:t>OAI2222 2x2x2x2 OR AND Invert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3581400" y="914400"/>
            <a:ext cx="3733800" cy="3908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 smtClean="0"/>
              <a:t>Standard Cell Unique Logic</a:t>
            </a:r>
          </a:p>
          <a:p>
            <a:r>
              <a:rPr lang="en-US" sz="800" dirty="0" smtClean="0"/>
              <a:t>ADDF Full Adder</a:t>
            </a:r>
          </a:p>
          <a:p>
            <a:r>
              <a:rPr lang="en-US" sz="800" dirty="0" smtClean="0"/>
              <a:t>BUFFER Buffer</a:t>
            </a:r>
          </a:p>
          <a:p>
            <a:r>
              <a:rPr lang="en-US" sz="800" dirty="0" smtClean="0"/>
              <a:t>CLK Clock Driver</a:t>
            </a:r>
          </a:p>
          <a:p>
            <a:r>
              <a:rPr lang="en-US" sz="800" dirty="0" smtClean="0"/>
              <a:t>CLKI Inverting Clock Driver</a:t>
            </a:r>
          </a:p>
          <a:p>
            <a:r>
              <a:rPr lang="en-US" sz="800" dirty="0" smtClean="0"/>
              <a:t>COMP2 2-Bit Comparator</a:t>
            </a:r>
          </a:p>
          <a:p>
            <a:r>
              <a:rPr lang="en-US" sz="800" dirty="0" smtClean="0"/>
              <a:t>DECAP VDD–GND Decoupling Capacitor</a:t>
            </a:r>
          </a:p>
          <a:p>
            <a:r>
              <a:rPr lang="en-US" sz="800" dirty="0" smtClean="0"/>
              <a:t>DELAY4 Delay Line</a:t>
            </a:r>
          </a:p>
          <a:p>
            <a:r>
              <a:rPr lang="en-US" sz="800" dirty="0" smtClean="0"/>
              <a:t>DELAY6 Delay Line</a:t>
            </a:r>
          </a:p>
          <a:p>
            <a:r>
              <a:rPr lang="en-US" sz="800" dirty="0" smtClean="0"/>
              <a:t>MUX21 2:1 Multiplexer</a:t>
            </a:r>
          </a:p>
          <a:p>
            <a:r>
              <a:rPr lang="en-US" sz="800" dirty="0" smtClean="0"/>
              <a:t>MUX21BAL Balanced 2:1 Multiplexer</a:t>
            </a:r>
          </a:p>
          <a:p>
            <a:r>
              <a:rPr lang="en-US" sz="800" dirty="0" smtClean="0"/>
              <a:t>MUX21I 2:1 Multiplexer </a:t>
            </a:r>
            <a:r>
              <a:rPr lang="en-US" sz="800" dirty="0" err="1" smtClean="0"/>
              <a:t>w</a:t>
            </a:r>
            <a:r>
              <a:rPr lang="en-US" sz="800" dirty="0" smtClean="0"/>
              <a:t>/Inverted Output</a:t>
            </a:r>
          </a:p>
          <a:p>
            <a:r>
              <a:rPr lang="en-US" sz="800" dirty="0" smtClean="0"/>
              <a:t>MUX41 4:1 Multiplexer</a:t>
            </a:r>
          </a:p>
          <a:p>
            <a:r>
              <a:rPr lang="en-US" sz="800" dirty="0" smtClean="0"/>
              <a:t>TERM Net Terminator</a:t>
            </a:r>
          </a:p>
          <a:p>
            <a:r>
              <a:rPr lang="en-US" sz="1000" u="sng" dirty="0" smtClean="0"/>
              <a:t>Standard Cell Sequential Latches</a:t>
            </a:r>
          </a:p>
          <a:p>
            <a:r>
              <a:rPr lang="en-US" sz="800" dirty="0" smtClean="0"/>
              <a:t>DFF D Flip-Flop, Q and QBAR Outputs.</a:t>
            </a:r>
          </a:p>
          <a:p>
            <a:r>
              <a:rPr lang="en-US" sz="800" dirty="0" smtClean="0"/>
              <a:t>DFFR D Flip-Flop, Q and QBAR Outputs, -</a:t>
            </a:r>
            <a:r>
              <a:rPr lang="en-US" sz="800" dirty="0" err="1" smtClean="0"/>
              <a:t>Asyn</a:t>
            </a:r>
            <a:r>
              <a:rPr lang="en-US" sz="800" dirty="0" smtClean="0"/>
              <a:t> Reset</a:t>
            </a:r>
          </a:p>
          <a:p>
            <a:r>
              <a:rPr lang="en-US" sz="800" dirty="0" smtClean="0"/>
              <a:t>DFFS D Flip-Flop, Q and QBAR Outputs, </a:t>
            </a:r>
            <a:r>
              <a:rPr lang="en-US" sz="800" dirty="0" err="1" smtClean="0"/>
              <a:t>Asyn</a:t>
            </a:r>
            <a:r>
              <a:rPr lang="en-US" sz="800" dirty="0" smtClean="0"/>
              <a:t> Set</a:t>
            </a:r>
          </a:p>
          <a:p>
            <a:r>
              <a:rPr lang="en-US" sz="800" dirty="0" smtClean="0"/>
              <a:t>DFFSR D Flip-Flop, Q and QBAR Outputs, </a:t>
            </a:r>
            <a:r>
              <a:rPr lang="en-US" sz="800" dirty="0" err="1" smtClean="0"/>
              <a:t>Asyn</a:t>
            </a:r>
            <a:r>
              <a:rPr lang="en-US" sz="800" dirty="0" smtClean="0"/>
              <a:t> Set, -</a:t>
            </a:r>
            <a:r>
              <a:rPr lang="en-US" sz="800" dirty="0" err="1" smtClean="0"/>
              <a:t>Asyn</a:t>
            </a:r>
            <a:r>
              <a:rPr lang="en-US" sz="800" dirty="0" smtClean="0"/>
              <a:t> Reset</a:t>
            </a:r>
          </a:p>
          <a:p>
            <a:r>
              <a:rPr lang="en-US" sz="800" dirty="0" smtClean="0"/>
              <a:t>LATSR Latch </a:t>
            </a:r>
            <a:r>
              <a:rPr lang="en-US" sz="800" dirty="0" err="1" smtClean="0"/>
              <a:t>w</a:t>
            </a:r>
            <a:r>
              <a:rPr lang="en-US" sz="800" dirty="0" smtClean="0"/>
              <a:t>/Q and QBAR Outputs, </a:t>
            </a:r>
            <a:r>
              <a:rPr lang="en-US" sz="800" dirty="0" err="1" smtClean="0"/>
              <a:t>Asyn</a:t>
            </a:r>
            <a:r>
              <a:rPr lang="en-US" sz="800" dirty="0" smtClean="0"/>
              <a:t> Set, -</a:t>
            </a:r>
            <a:r>
              <a:rPr lang="en-US" sz="800" dirty="0" err="1" smtClean="0"/>
              <a:t>Asyn</a:t>
            </a:r>
            <a:r>
              <a:rPr lang="en-US" sz="800" dirty="0" smtClean="0"/>
              <a:t> Reset</a:t>
            </a:r>
          </a:p>
          <a:p>
            <a:r>
              <a:rPr lang="en-US" sz="800" dirty="0" smtClean="0"/>
              <a:t>SDFF </a:t>
            </a:r>
            <a:r>
              <a:rPr lang="en-US" sz="800" dirty="0" err="1" smtClean="0"/>
              <a:t>Scannable</a:t>
            </a:r>
            <a:r>
              <a:rPr lang="en-US" sz="800" dirty="0" smtClean="0"/>
              <a:t> D Flip-Flop, Q and QBAR Outputs</a:t>
            </a:r>
          </a:p>
          <a:p>
            <a:r>
              <a:rPr lang="en-US" sz="800" dirty="0" smtClean="0"/>
              <a:t>SDFFR </a:t>
            </a:r>
            <a:r>
              <a:rPr lang="en-US" sz="800" dirty="0" err="1" smtClean="0"/>
              <a:t>Scannable</a:t>
            </a:r>
            <a:r>
              <a:rPr lang="en-US" sz="800" dirty="0" smtClean="0"/>
              <a:t> D Flip-Flop, Q and QBAR Outputs, -</a:t>
            </a:r>
            <a:r>
              <a:rPr lang="en-US" sz="800" dirty="0" err="1" smtClean="0"/>
              <a:t>Asyn</a:t>
            </a:r>
            <a:r>
              <a:rPr lang="en-US" sz="800" dirty="0" smtClean="0"/>
              <a:t> Reset</a:t>
            </a:r>
          </a:p>
          <a:p>
            <a:r>
              <a:rPr lang="en-US" sz="800" dirty="0" smtClean="0"/>
              <a:t>SDFFS </a:t>
            </a:r>
            <a:r>
              <a:rPr lang="en-US" sz="800" dirty="0" err="1" smtClean="0"/>
              <a:t>Scannable</a:t>
            </a:r>
            <a:r>
              <a:rPr lang="en-US" sz="800" dirty="0" smtClean="0"/>
              <a:t> D Flip-Flop, Q and QBAR Outputs, </a:t>
            </a:r>
            <a:r>
              <a:rPr lang="en-US" sz="800" dirty="0" err="1" smtClean="0"/>
              <a:t>Asyn</a:t>
            </a:r>
            <a:r>
              <a:rPr lang="en-US" sz="800" dirty="0" smtClean="0"/>
              <a:t> Set</a:t>
            </a:r>
          </a:p>
          <a:p>
            <a:r>
              <a:rPr lang="en-US" sz="800" dirty="0" smtClean="0"/>
              <a:t>SDFFSR </a:t>
            </a:r>
            <a:r>
              <a:rPr lang="en-US" sz="800" dirty="0" err="1" smtClean="0"/>
              <a:t>Scannable</a:t>
            </a:r>
            <a:r>
              <a:rPr lang="en-US" sz="800" dirty="0" smtClean="0"/>
              <a:t> D Flip-Flop, Q and QBAR Outputs, </a:t>
            </a:r>
            <a:r>
              <a:rPr lang="en-US" sz="800" dirty="0" err="1" smtClean="0"/>
              <a:t>Asyn</a:t>
            </a:r>
            <a:r>
              <a:rPr lang="en-US" sz="800" dirty="0" smtClean="0"/>
              <a:t> Set, -</a:t>
            </a:r>
            <a:r>
              <a:rPr lang="en-US" sz="800" dirty="0" err="1" smtClean="0"/>
              <a:t>Asyn</a:t>
            </a:r>
            <a:r>
              <a:rPr lang="en-US" sz="800" dirty="0" smtClean="0"/>
              <a:t> Reset</a:t>
            </a:r>
          </a:p>
          <a:p>
            <a:r>
              <a:rPr lang="en-US" sz="800" dirty="0" smtClean="0"/>
              <a:t>SLATSR </a:t>
            </a:r>
            <a:r>
              <a:rPr lang="en-US" sz="800" dirty="0" err="1" smtClean="0"/>
              <a:t>Scannable</a:t>
            </a:r>
            <a:r>
              <a:rPr lang="en-US" sz="800" dirty="0" smtClean="0"/>
              <a:t> Latch </a:t>
            </a:r>
            <a:r>
              <a:rPr lang="en-US" sz="800" dirty="0" err="1" smtClean="0"/>
              <a:t>w</a:t>
            </a:r>
            <a:r>
              <a:rPr lang="en-US" sz="800" dirty="0" smtClean="0"/>
              <a:t>/Q and QBAR Outputs, </a:t>
            </a:r>
            <a:r>
              <a:rPr lang="en-US" sz="800" dirty="0" err="1" smtClean="0"/>
              <a:t>Asyn</a:t>
            </a:r>
            <a:r>
              <a:rPr lang="en-US" sz="800" dirty="0" smtClean="0"/>
              <a:t> Set, -</a:t>
            </a:r>
            <a:r>
              <a:rPr lang="en-US" sz="800" dirty="0" err="1" smtClean="0"/>
              <a:t>Asyn</a:t>
            </a:r>
            <a:r>
              <a:rPr lang="en-US" sz="800" dirty="0" smtClean="0"/>
              <a:t> Reset</a:t>
            </a:r>
          </a:p>
          <a:p>
            <a:r>
              <a:rPr lang="en-US" sz="1000" u="sng" dirty="0" smtClean="0"/>
              <a:t>Physical Design Cells</a:t>
            </a:r>
          </a:p>
          <a:p>
            <a:r>
              <a:rPr lang="en-US" sz="800" dirty="0" smtClean="0"/>
              <a:t>FILL1, FILL2 One and Two Cell Post-Fill Cells</a:t>
            </a:r>
          </a:p>
          <a:p>
            <a:r>
              <a:rPr lang="en-US" sz="800" dirty="0" smtClean="0"/>
              <a:t>FGTIE_G Floating Gate Tie-Off</a:t>
            </a:r>
          </a:p>
          <a:p>
            <a:r>
              <a:rPr lang="en-US" sz="800" dirty="0" err="1" smtClean="0"/>
              <a:t>GAUNUSEDxxx</a:t>
            </a:r>
            <a:r>
              <a:rPr lang="en-US" sz="800" dirty="0" smtClean="0"/>
              <a:t> Gate Array Post-Fill Cells</a:t>
            </a:r>
          </a:p>
          <a:p>
            <a:r>
              <a:rPr lang="en-US" sz="800" dirty="0" smtClean="0"/>
              <a:t>NWSX N-Well/Substrate Tie-Off Cell</a:t>
            </a:r>
            <a:endParaRPr lang="en-US" sz="800" dirty="0"/>
          </a:p>
        </p:txBody>
      </p:sp>
      <p:pic>
        <p:nvPicPr>
          <p:cNvPr id="10" name="Picture 9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953000"/>
            <a:ext cx="2552700" cy="9778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74068" y="1143000"/>
            <a:ext cx="2888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 driving strength derivatives / cell</a:t>
            </a:r>
            <a:endParaRPr lang="en-US" sz="14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CMOS8RF IO pad Library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44</a:t>
            </a:fld>
            <a:endParaRPr lang="el-GR" altLang="en-US"/>
          </a:p>
        </p:txBody>
      </p:sp>
      <p:sp>
        <p:nvSpPr>
          <p:cNvPr id="7" name="Rectangle 6"/>
          <p:cNvSpPr/>
          <p:nvPr/>
        </p:nvSpPr>
        <p:spPr>
          <a:xfrm>
            <a:off x="685800" y="914400"/>
            <a:ext cx="4038600" cy="5386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 smtClean="0"/>
              <a:t>Standard Cell I/Os</a:t>
            </a:r>
          </a:p>
          <a:p>
            <a:r>
              <a:rPr lang="en-US" sz="800" dirty="0" smtClean="0"/>
              <a:t>BC1520, BC1520_PM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</a:t>
            </a:r>
          </a:p>
          <a:p>
            <a:r>
              <a:rPr lang="en-US" sz="800" dirty="0" smtClean="0"/>
              <a:t>BC1535, BC1535_PM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</a:t>
            </a:r>
          </a:p>
          <a:p>
            <a:r>
              <a:rPr lang="en-US" sz="800" dirty="0" smtClean="0"/>
              <a:t>BC1550, BC1550_PM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</a:t>
            </a:r>
          </a:p>
          <a:p>
            <a:r>
              <a:rPr lang="en-US" sz="800" dirty="0" smtClean="0"/>
              <a:t>BC1565, BC1565_PM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</a:t>
            </a:r>
          </a:p>
          <a:p>
            <a:r>
              <a:rPr lang="en-US" sz="800" dirty="0" smtClean="0"/>
              <a:t>BC1590, BC1590_PM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90 Ohm 3-State I/O</a:t>
            </a:r>
          </a:p>
          <a:p>
            <a:r>
              <a:rPr lang="en-US" sz="800" dirty="0" smtClean="0"/>
              <a:t>BC1520PD, BC1520PD_PM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BC1535PD, BC1535PD_PM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BC1550PD, BC1550PD_PM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BC1565PD, BC1565PD_PM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BC1590PD, BC1590PD_PM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90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BC1520PU, BC1520PU_PM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BC1535PU, BC1535PU_PM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BC1550PU, BC1550PU_PM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BC1565PU, BC1565PU_PM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BC1590PU, BC1590PU_PM 1.5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90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BC1820, BC1820_PM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</a:t>
            </a:r>
          </a:p>
          <a:p>
            <a:r>
              <a:rPr lang="en-US" sz="800" dirty="0" smtClean="0"/>
              <a:t>BC1835, BC1835_PM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</a:t>
            </a:r>
          </a:p>
          <a:p>
            <a:r>
              <a:rPr lang="en-US" sz="800" dirty="0" smtClean="0"/>
              <a:t>BC1850, BC1850_PM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</a:t>
            </a:r>
          </a:p>
          <a:p>
            <a:r>
              <a:rPr lang="en-US" sz="800" dirty="0" smtClean="0"/>
              <a:t>BC1865, BC1865_PM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</a:t>
            </a:r>
          </a:p>
          <a:p>
            <a:r>
              <a:rPr lang="en-US" sz="800" dirty="0" smtClean="0"/>
              <a:t>BC1820PD, BC1820PD_PM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BC1835PD, BC1835PD_PM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BC1850PD, BC1850PD_PM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BC1865PD, BC1865PD_PM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BC1820PU, BC1820PU_PM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BC1835PU, BC1835PU_PM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BC1850PU, BC1850PU_PM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BC1865PU, BC1865PU_PM 1.8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BC2520, BC2520_PM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 </a:t>
            </a:r>
          </a:p>
          <a:p>
            <a:r>
              <a:rPr lang="en-US" sz="800" dirty="0" smtClean="0"/>
              <a:t>BC2535, BC2535_PM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</a:t>
            </a:r>
          </a:p>
          <a:p>
            <a:r>
              <a:rPr lang="en-US" sz="800" dirty="0" smtClean="0"/>
              <a:t>BC2550, BC2550_PM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 </a:t>
            </a:r>
          </a:p>
          <a:p>
            <a:r>
              <a:rPr lang="en-US" sz="800" dirty="0" smtClean="0"/>
              <a:t>BC2565, BC2565_PM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 </a:t>
            </a:r>
          </a:p>
          <a:p>
            <a:r>
              <a:rPr lang="en-US" sz="800" dirty="0" smtClean="0"/>
              <a:t>BC2590, BC2590_PM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90 Ohm 3-State I/O </a:t>
            </a:r>
          </a:p>
          <a:p>
            <a:r>
              <a:rPr lang="en-US" sz="800" dirty="0" smtClean="0"/>
              <a:t>BC2520PD, BC2520PD_PM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BC2535PD, BC2535PD_PM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BC2550PD, BC2550PD_PM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 </a:t>
            </a:r>
          </a:p>
          <a:p>
            <a:r>
              <a:rPr lang="en-US" sz="800" dirty="0" smtClean="0"/>
              <a:t>BC2565PD, BC2565PD_PM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 </a:t>
            </a:r>
          </a:p>
          <a:p>
            <a:r>
              <a:rPr lang="en-US" sz="800" dirty="0" smtClean="0"/>
              <a:t>BC2590PD, BC2590PD_PM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90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/Pull-Down</a:t>
            </a:r>
          </a:p>
          <a:p>
            <a:r>
              <a:rPr lang="en-US" sz="800" dirty="0" smtClean="0"/>
              <a:t>BC2520PU, BC2520PU_PM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20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BC2535PU, BC2535PU_PM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35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BC2550PU, BC2550PU_PM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50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BC2565PU, BC2565PU_PM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65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</a:p>
          <a:p>
            <a:r>
              <a:rPr lang="en-US" sz="800" dirty="0" smtClean="0"/>
              <a:t>BC2590PU, BC2590PU_PM 2.5 V CMOS </a:t>
            </a:r>
            <a:r>
              <a:rPr lang="en-US" sz="800" dirty="0" err="1" smtClean="0"/>
              <a:t>Nontest</a:t>
            </a:r>
            <a:r>
              <a:rPr lang="en-US" sz="800" dirty="0" smtClean="0"/>
              <a:t> 90 Ohm 3-State I/O </a:t>
            </a:r>
            <a:r>
              <a:rPr lang="en-US" sz="800" dirty="0" err="1" smtClean="0"/>
              <a:t>w</a:t>
            </a:r>
            <a:r>
              <a:rPr lang="en-US" sz="800" dirty="0" smtClean="0"/>
              <a:t>/Pull-Up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5257800" y="1295400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 smtClean="0"/>
              <a:t>Standard Cell C4 I/Os for LM (BEOL) option</a:t>
            </a:r>
          </a:p>
          <a:p>
            <a:endParaRPr lang="en-US" sz="1000" u="sng" dirty="0" smtClean="0"/>
          </a:p>
          <a:p>
            <a:r>
              <a:rPr lang="en-US" sz="1000" u="sng" dirty="0" smtClean="0"/>
              <a:t>Standard Cell Power Supply pads</a:t>
            </a:r>
          </a:p>
          <a:p>
            <a:endParaRPr lang="en-US" sz="1000" u="sng" dirty="0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28688" y="188913"/>
            <a:ext cx="8215312" cy="719137"/>
          </a:xfrm>
        </p:spPr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CMOS8RF Mixed Signal Workflows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A44B9437-27C5-F64A-92E1-BB9D0F557522}" type="slidenum">
              <a:rPr lang="el-GR" altLang="en-US" smtClean="0"/>
              <a:pPr>
                <a:defRPr/>
              </a:pPr>
              <a:t>45</a:t>
            </a:fld>
            <a:endParaRPr lang="el-GR" alt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5638800" y="914400"/>
          <a:ext cx="3124200" cy="3352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1524000"/>
            <a:ext cx="739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800" kern="0" dirty="0" err="1">
                <a:solidFill>
                  <a:srgbClr val="003366"/>
                </a:solidFill>
                <a:latin typeface="+mn-lt"/>
                <a:ea typeface="+mn-ea"/>
                <a:cs typeface="+mn-cs"/>
              </a:rPr>
              <a:t>Analog</a:t>
            </a:r>
            <a:r>
              <a:rPr lang="en-GB" sz="18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&amp; Mixed Signal (AMS) Workflows.</a:t>
            </a: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Standardized, validated Design Workflows</a:t>
            </a: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Top-down design Partitioning.</a:t>
            </a: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Digital Block implementation flow</a:t>
            </a:r>
            <a:endParaRPr lang="en-GB" sz="1600" kern="0" dirty="0" smtClean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Mixed</a:t>
            </a: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-Signal Simulation &amp; design Concept Validation</a:t>
            </a: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Hierarchical design </a:t>
            </a:r>
            <a:r>
              <a:rPr lang="en-GB" sz="1600" kern="0" dirty="0" err="1">
                <a:solidFill>
                  <a:srgbClr val="003366"/>
                </a:solidFill>
                <a:latin typeface="+mn-lt"/>
                <a:ea typeface="+mn-ea"/>
                <a:cs typeface="+mn-cs"/>
              </a:rPr>
              <a:t>Floorplaning</a:t>
            </a: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and Physical Assembly</a:t>
            </a: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Design Performance Validation and Physical Verification</a:t>
            </a:r>
            <a:r>
              <a:rPr lang="en-GB" sz="12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12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GB" sz="12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2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US" sz="12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800" kern="0" dirty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CERN – VCAD Cadence -</a:t>
            </a:r>
            <a:r>
              <a:rPr lang="en-GB" sz="1800" kern="0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kern="0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Foundry</a:t>
            </a:r>
            <a:r>
              <a:rPr lang="en-GB" sz="1800" kern="0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GB" sz="1800" kern="0" dirty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collaboration</a:t>
            </a: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VCAD brought in their invaluable expertise on the CAE tools</a:t>
            </a:r>
            <a:endParaRPr lang="en-GB" sz="1600" kern="0" dirty="0" smtClean="0">
              <a:solidFill>
                <a:srgbClr val="003366"/>
              </a:solidFill>
              <a:latin typeface="Arial" charset="0"/>
              <a:ea typeface="+mn-ea"/>
              <a:cs typeface="+mn-cs"/>
            </a:endParaRP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1600" kern="0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Foundry</a:t>
            </a:r>
            <a:r>
              <a:rPr lang="en-GB" sz="1600" kern="0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GB" sz="1600" kern="0" dirty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provided the physical IP blocks and important technical </a:t>
            </a:r>
            <a:r>
              <a:rPr lang="en-GB" sz="1600" kern="0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assistance.</a:t>
            </a:r>
            <a:endParaRPr lang="en-US" sz="1600" kern="0" dirty="0" smtClean="0">
              <a:solidFill>
                <a:srgbClr val="003366"/>
              </a:solidFill>
              <a:latin typeface="Arial" charset="0"/>
              <a:ea typeface="+mn-ea"/>
              <a:cs typeface="+mn-cs"/>
            </a:endParaRP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CERN assists the development and validates the design kit functionality</a:t>
            </a:r>
            <a:endParaRPr lang="en-GB" sz="16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GB" sz="14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n-US" sz="18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&amp; Mixed Signal Flows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46</a:t>
            </a:fld>
            <a:endParaRPr lang="el-GR" altLang="en-US"/>
          </a:p>
        </p:txBody>
      </p:sp>
      <p:pic>
        <p:nvPicPr>
          <p:cNvPr id="7" name="Picture 6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4876800" cy="28246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1828800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Concept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5486400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use of the workflows may vary depending on </a:t>
            </a:r>
            <a:br>
              <a:rPr lang="en-US" sz="1400" dirty="0" smtClean="0"/>
            </a:br>
            <a:r>
              <a:rPr lang="en-US" sz="1400" dirty="0" smtClean="0"/>
              <a:t>the design requirements and organization of design teams.</a:t>
            </a:r>
            <a:endParaRPr lang="en-US" sz="14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6096000" cy="533400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Analog Driven (Analog on Top) design workflow</a:t>
            </a:r>
            <a:endParaRPr lang="en-US" sz="16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05400" y="1676400"/>
            <a:ext cx="3886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Top-Down Functional </a:t>
            </a: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Design</a:t>
            </a:r>
            <a:br>
              <a:rPr lang="en-US" sz="1600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   </a:t>
            </a:r>
            <a:r>
              <a:rPr lang="en-US" sz="1200" kern="0" dirty="0" smtClean="0">
                <a:latin typeface="+mn-lt"/>
              </a:rPr>
              <a:t>Early chip level verification strategy has to be in place and validated with correct partitioning between analog and digital.</a:t>
            </a:r>
            <a:br>
              <a:rPr lang="en-US" sz="1200" kern="0" dirty="0" smtClean="0">
                <a:latin typeface="+mn-lt"/>
              </a:rPr>
            </a:br>
            <a:r>
              <a:rPr lang="en-US" sz="1200" kern="0" dirty="0" smtClean="0">
                <a:latin typeface="+mn-lt"/>
              </a:rPr>
              <a:t>   As the project is proceeding toward completion, the same top-level validation is done by replacing the </a:t>
            </a:r>
            <a:r>
              <a:rPr lang="en-US" sz="1200" kern="0" dirty="0" err="1" smtClean="0">
                <a:latin typeface="+mn-lt"/>
              </a:rPr>
              <a:t>behavioural</a:t>
            </a:r>
            <a:r>
              <a:rPr lang="en-US" sz="1200" kern="0" dirty="0" smtClean="0">
                <a:latin typeface="+mn-lt"/>
              </a:rPr>
              <a:t> model with a transistor-level description (including RC parasitic if required).</a:t>
            </a:r>
            <a:endParaRPr lang="en-US" sz="1600" kern="0" dirty="0" smtClean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</a:pP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Top-Down Physical Design</a:t>
            </a:r>
            <a:br>
              <a:rPr lang="en-US" sz="1600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   </a:t>
            </a:r>
            <a:r>
              <a:rPr lang="en-US" sz="1200" kern="0" dirty="0" smtClean="0">
                <a:solidFill>
                  <a:srgbClr val="000000"/>
                </a:solidFill>
                <a:latin typeface="+mn-lt"/>
              </a:rPr>
              <a:t>Early </a:t>
            </a:r>
            <a:r>
              <a:rPr lang="en-US" sz="1200" kern="0" dirty="0" err="1" smtClean="0">
                <a:solidFill>
                  <a:srgbClr val="000000"/>
                </a:solidFill>
                <a:latin typeface="+mn-lt"/>
              </a:rPr>
              <a:t>floorplanning</a:t>
            </a:r>
            <a:r>
              <a:rPr lang="en-US" sz="1200" kern="0" dirty="0" smtClean="0">
                <a:solidFill>
                  <a:srgbClr val="000000"/>
                </a:solidFill>
                <a:latin typeface="+mn-lt"/>
              </a:rPr>
              <a:t> (including pad placement) even with rough estimation of block (area, aspect ratio, pin location) will enable to plan for special nets routing (buses, clocks, power network, sensitive nets ...).</a:t>
            </a:r>
            <a:br>
              <a:rPr lang="en-US" sz="1200" kern="0" dirty="0" smtClean="0">
                <a:solidFill>
                  <a:srgbClr val="000000"/>
                </a:solidFill>
                <a:latin typeface="+mn-lt"/>
              </a:rPr>
            </a:br>
            <a:r>
              <a:rPr lang="en-US" sz="1200" kern="0" dirty="0" smtClean="0">
                <a:solidFill>
                  <a:srgbClr val="000000"/>
                </a:solidFill>
                <a:latin typeface="+mn-lt"/>
              </a:rPr>
              <a:t>    As the project is proceeding toward completion, the same </a:t>
            </a:r>
            <a:r>
              <a:rPr lang="en-US" sz="1200" kern="0" dirty="0" err="1" smtClean="0">
                <a:solidFill>
                  <a:srgbClr val="000000"/>
                </a:solidFill>
                <a:latin typeface="+mn-lt"/>
              </a:rPr>
              <a:t>floorplanning</a:t>
            </a:r>
            <a:r>
              <a:rPr lang="en-US" sz="1200" kern="0" dirty="0" smtClean="0">
                <a:solidFill>
                  <a:srgbClr val="000000"/>
                </a:solidFill>
                <a:latin typeface="+mn-lt"/>
              </a:rPr>
              <a:t> could be refined and adapted.</a:t>
            </a:r>
            <a:endParaRPr lang="en-US" sz="1600" kern="0" dirty="0" smtClean="0">
              <a:solidFill>
                <a:srgbClr val="000000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108" charset="2"/>
              <a:buChar char="n"/>
              <a:tabLst/>
              <a:defRPr/>
            </a:pP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Bottom-up Block Function</a:t>
            </a: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 </a:t>
            </a:r>
            <a:br>
              <a:rPr lang="en-US" sz="1600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&amp; </a:t>
            </a: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Physical Design</a:t>
            </a:r>
            <a:br>
              <a:rPr lang="en-US" sz="1600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sz="1600" kern="0" dirty="0" smtClean="0">
                <a:solidFill>
                  <a:srgbClr val="003366"/>
                </a:solidFill>
                <a:latin typeface="+mn-lt"/>
              </a:rPr>
              <a:t>   </a:t>
            </a:r>
            <a:r>
              <a:rPr lang="en-US" sz="1200" kern="0" dirty="0" smtClean="0">
                <a:solidFill>
                  <a:srgbClr val="000000"/>
                </a:solidFill>
              </a:rPr>
              <a:t>Analog and Digital block circuit level implementation (transistors &amp; gates)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CAE Design 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19/5/2008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Kostas Kloukinas     CERN 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47</a:t>
            </a:fld>
            <a:endParaRPr kumimoji="0"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533400" y="2590800"/>
          <a:ext cx="8229600" cy="302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Tool Version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Analog and Mixed Signal environment</a:t>
                      </a:r>
                      <a: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  <a:t> </a:t>
                      </a:r>
                      <a:b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</a:br>
                      <a: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  <a:t>&amp; </a:t>
                      </a: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custom layout generation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>
                          <a:latin typeface="Geneva"/>
                          <a:ea typeface="Times New Roman"/>
                          <a:cs typeface="Times New Roman"/>
                        </a:rPr>
                        <a:t>IC 6.1.3 OA (Open Access)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>
                          <a:latin typeface="Geneva"/>
                          <a:ea typeface="Times New Roman"/>
                          <a:cs typeface="Times New Roman"/>
                        </a:rPr>
                        <a:t>Analog Simulation Tools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MMSIM </a:t>
                      </a:r>
                      <a: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  <a:t>7.01.091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Encounter, semicustom implementation tools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>
                          <a:latin typeface="Geneva"/>
                          <a:ea typeface="Times New Roman"/>
                          <a:cs typeface="Times New Roman"/>
                        </a:rPr>
                        <a:t>SOC 7.1</a:t>
                      </a:r>
                      <a:br>
                        <a:rPr lang="en-US" sz="1000">
                          <a:latin typeface="Geneva"/>
                          <a:ea typeface="Times New Roman"/>
                          <a:cs typeface="Times New Roman"/>
                        </a:rPr>
                      </a:br>
                      <a:r>
                        <a:rPr lang="en-US" sz="1000">
                          <a:latin typeface="Geneva"/>
                          <a:ea typeface="Times New Roman"/>
                          <a:cs typeface="Times New Roman"/>
                        </a:rPr>
                        <a:t>ETS 7.1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Digital simulation and verification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IUS</a:t>
                      </a:r>
                      <a: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  <a:t> 8.10.006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 smtClean="0">
                          <a:latin typeface="Geneva"/>
                          <a:ea typeface="Times New Roman"/>
                          <a:cs typeface="Geneva"/>
                        </a:rPr>
                        <a:t>Logical equivalence checking and clock domain crossing checks</a:t>
                      </a:r>
                      <a:endParaRPr lang="en-US" sz="1000" dirty="0">
                        <a:latin typeface="Geneva"/>
                        <a:ea typeface="Times New Roman"/>
                        <a:cs typeface="Genev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 smtClean="0">
                          <a:latin typeface="Geneva"/>
                          <a:ea typeface="Times New Roman"/>
                          <a:cs typeface="Geneva"/>
                        </a:rPr>
                        <a:t>CONFRML 7.2 	</a:t>
                      </a:r>
                    </a:p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>
                          <a:latin typeface="Geneva"/>
                          <a:ea typeface="Times New Roman"/>
                          <a:cs typeface="Times New Roman"/>
                        </a:rPr>
                        <a:t>QRC Extraction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EXT </a:t>
                      </a:r>
                      <a: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  <a:t>7.12.000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>
                          <a:latin typeface="Geneva"/>
                          <a:ea typeface="Times New Roman"/>
                          <a:cs typeface="Times New Roman"/>
                        </a:rPr>
                        <a:t>Physical Verification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ts val="1100"/>
                        </a:lnSpc>
                        <a:spcAft>
                          <a:spcPts val="1100"/>
                        </a:spcAft>
                      </a:pP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ASSURA </a:t>
                      </a:r>
                      <a: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  <a:t>3.2OA_612</a:t>
                      </a:r>
                      <a:br>
                        <a:rPr lang="en-US" sz="1000" dirty="0" smtClean="0">
                          <a:latin typeface="Geneva"/>
                          <a:ea typeface="Times New Roman"/>
                          <a:cs typeface="Times New Roman"/>
                        </a:rPr>
                      </a:br>
                      <a:r>
                        <a:rPr lang="en-US" sz="1000" dirty="0">
                          <a:latin typeface="Geneva"/>
                          <a:ea typeface="Times New Roman"/>
                          <a:cs typeface="Times New Roman"/>
                        </a:rPr>
                        <a:t>CALIBRE 2008_3_25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57200" y="1484313"/>
            <a:ext cx="8229600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</a:pP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Workflows are based mainly on Cadence tools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</a:pPr>
            <a:r>
              <a:rPr lang="en-US" sz="1800" kern="0" dirty="0" smtClean="0">
                <a:solidFill>
                  <a:srgbClr val="003366"/>
                </a:solidFill>
                <a:latin typeface="+mn-lt"/>
                <a:ea typeface="ＭＳ Ｐゴシック" pitchFamily="-109" charset="-128"/>
              </a:rPr>
              <a:t>All versions are compatible with the </a:t>
            </a:r>
            <a:r>
              <a:rPr lang="en-US" sz="1800" kern="0" dirty="0" err="1" smtClean="0">
                <a:solidFill>
                  <a:srgbClr val="003366"/>
                </a:solidFill>
                <a:latin typeface="+mn-lt"/>
                <a:ea typeface="ＭＳ Ｐゴシック" pitchFamily="-109" charset="-128"/>
              </a:rPr>
              <a:t>Europractice</a:t>
            </a:r>
            <a:r>
              <a:rPr lang="en-US" sz="1800" kern="0" dirty="0" smtClean="0">
                <a:solidFill>
                  <a:srgbClr val="003366"/>
                </a:solidFill>
                <a:latin typeface="+mn-lt"/>
                <a:ea typeface="ＭＳ Ｐゴシック" pitchFamily="-109" charset="-128"/>
              </a:rPr>
              <a:t> 2008-2009 distribution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ＭＳ Ｐゴシック" pitchFamily="-109" charset="-128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-108" charset="-128"/>
                <a:cs typeface="ＭＳ Ｐゴシック" pitchFamily="-108" charset="-128"/>
              </a:rPr>
              <a:t>Design Kit Distribution</a:t>
            </a: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752975"/>
          </a:xfrm>
        </p:spPr>
        <p:txBody>
          <a:bodyPr/>
          <a:lstStyle/>
          <a:p>
            <a:pPr marL="292100" indent="-292100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The Design kit will be made available to collaborating institutes.</a:t>
            </a:r>
          </a:p>
          <a:p>
            <a:pPr marL="619125" lvl="1" indent="-292100">
              <a:lnSpc>
                <a:spcPct val="80000"/>
              </a:lnSpc>
            </a:pPr>
            <a:r>
              <a:rPr lang="en-US" sz="1800" dirty="0" smtClean="0"/>
              <a:t>No access fees required.</a:t>
            </a:r>
          </a:p>
          <a:p>
            <a:pPr marL="619125" lvl="1" indent="-292100">
              <a:lnSpc>
                <a:spcPct val="80000"/>
              </a:lnSpc>
            </a:pPr>
            <a:r>
              <a:rPr lang="en-US" sz="1800" dirty="0" smtClean="0"/>
              <a:t>Pay-per-use scheme.</a:t>
            </a:r>
            <a:endParaRPr lang="en-US" sz="1800" dirty="0" smtClean="0"/>
          </a:p>
          <a:p>
            <a:pPr marL="971550" lvl="2" indent="-292100">
              <a:lnSpc>
                <a:spcPct val="80000"/>
              </a:lnSpc>
            </a:pPr>
            <a:r>
              <a:rPr lang="en-US" sz="1400" dirty="0" smtClean="0">
                <a:ea typeface="ＭＳ Ｐゴシック" pitchFamily="-108" charset="-128"/>
              </a:rPr>
              <a:t>Prototyping should be done through CERN</a:t>
            </a:r>
          </a:p>
          <a:p>
            <a:pPr marL="971550" lvl="2" indent="-292100">
              <a:lnSpc>
                <a:spcPct val="80000"/>
              </a:lnSpc>
            </a:pPr>
            <a:r>
              <a:rPr lang="en-US" sz="1400" dirty="0" smtClean="0">
                <a:ea typeface="ＭＳ Ｐゴシック" pitchFamily="-108" charset="-128"/>
              </a:rPr>
              <a:t>A small fee </a:t>
            </a:r>
            <a:r>
              <a:rPr lang="en-US" sz="1400" dirty="0" smtClean="0">
                <a:ea typeface="ＭＳ Ｐゴシック" pitchFamily="-108" charset="-128"/>
              </a:rPr>
              <a:t>will be </a:t>
            </a:r>
            <a:r>
              <a:rPr lang="en-US" sz="1400" dirty="0" smtClean="0">
                <a:ea typeface="ＭＳ Ｐゴシック" pitchFamily="-108" charset="-128"/>
              </a:rPr>
              <a:t>applied. </a:t>
            </a:r>
            <a:endParaRPr lang="en-US" sz="1400" dirty="0" smtClean="0">
              <a:ea typeface="ＭＳ Ｐゴシック" pitchFamily="-108" charset="-128"/>
            </a:endParaRPr>
          </a:p>
          <a:p>
            <a:pPr marL="971550" lvl="2" indent="-292100">
              <a:lnSpc>
                <a:spcPct val="80000"/>
              </a:lnSpc>
            </a:pPr>
            <a:r>
              <a:rPr lang="en-US" sz="1400" dirty="0" smtClean="0">
                <a:ea typeface="ＭＳ Ｐゴシック" pitchFamily="-108" charset="-128"/>
              </a:rPr>
              <a:t>This should cover part of the design kit maintenance costs in the long term. </a:t>
            </a:r>
          </a:p>
          <a:p>
            <a:pPr marL="619125" lvl="1" indent="-292100">
              <a:lnSpc>
                <a:spcPct val="80000"/>
              </a:lnSpc>
            </a:pPr>
            <a:r>
              <a:rPr lang="en-US" sz="1800" dirty="0" smtClean="0"/>
              <a:t>Planned for release in October 2009.</a:t>
            </a:r>
          </a:p>
          <a:p>
            <a:pPr marL="619125" lvl="1" indent="-292100">
              <a:lnSpc>
                <a:spcPct val="80000"/>
              </a:lnSpc>
            </a:pPr>
            <a:r>
              <a:rPr lang="en-US" sz="1800" dirty="0" smtClean="0"/>
              <a:t>Announcement by e-mail to the “130nm user list”.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292100" indent="-292100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Acquiring the CMOS8RF Mixed Signal Design Kit</a:t>
            </a:r>
          </a:p>
          <a:p>
            <a:pPr marL="619125" lvl="1" indent="-292100">
              <a:lnSpc>
                <a:spcPct val="80000"/>
              </a:lnSpc>
            </a:pPr>
            <a:r>
              <a:rPr lang="en-US" sz="1800" dirty="0" smtClean="0"/>
              <a:t>Contact </a:t>
            </a:r>
            <a:r>
              <a:rPr lang="en-US" sz="1800" dirty="0" smtClean="0">
                <a:hlinkClick r:id="rId2"/>
              </a:rPr>
              <a:t>Bert.Van.Koningsveld@cern.ch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        or </a:t>
            </a:r>
            <a:r>
              <a:rPr lang="en-US" sz="1800" dirty="0" smtClean="0">
                <a:solidFill>
                  <a:srgbClr val="00B0F0"/>
                </a:solidFill>
                <a:hlinkClick r:id="rId3"/>
              </a:rPr>
              <a:t>Kostas.Kloukinas@cern.ch</a:t>
            </a:r>
            <a:endParaRPr lang="en-US" sz="1800" dirty="0" smtClean="0">
              <a:solidFill>
                <a:srgbClr val="00B0F0"/>
              </a:solidFill>
            </a:endParaRPr>
          </a:p>
          <a:p>
            <a:pPr marL="619125" lvl="1" indent="-292100">
              <a:lnSpc>
                <a:spcPct val="80000"/>
              </a:lnSpc>
            </a:pPr>
            <a:r>
              <a:rPr lang="en-US" sz="1800" dirty="0" smtClean="0"/>
              <a:t>Establish a CDA with Foundry (if not already in place).</a:t>
            </a:r>
          </a:p>
          <a:p>
            <a:pPr marL="619125" lvl="1" indent="-292100">
              <a:lnSpc>
                <a:spcPct val="80000"/>
              </a:lnSpc>
            </a:pPr>
            <a:r>
              <a:rPr lang="en-US" sz="1800" dirty="0" smtClean="0"/>
              <a:t>Granted access to the CERN ASIC support web site.</a:t>
            </a:r>
            <a:br>
              <a:rPr lang="en-US" sz="1800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endParaRPr lang="en-GB" sz="1400" dirty="0" smtClean="0"/>
          </a:p>
          <a:p>
            <a:pPr marL="292100" indent="-292100"/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AE522F94-9B65-8A4A-B2D0-17DB3E7EA669}" type="slidenum">
              <a:rPr lang="el-GR" altLang="en-US" smtClean="0"/>
              <a:pPr>
                <a:defRPr/>
              </a:pPr>
              <a:t>48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The CERN ASIC support website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7C826E26-1B61-064F-8460-77113106A573}" type="slidenum">
              <a:rPr lang="el-GR" altLang="en-US" smtClean="0"/>
              <a:pPr>
                <a:defRPr/>
              </a:pPr>
              <a:t>49</a:t>
            </a:fld>
            <a:endParaRPr lang="el-GR" altLang="en-US"/>
          </a:p>
        </p:txBody>
      </p:sp>
      <p:pic>
        <p:nvPicPr>
          <p:cNvPr id="29708" name="Picture 7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2750" y="1295400"/>
            <a:ext cx="47545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4800" y="1219200"/>
            <a:ext cx="37258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http://</a:t>
            </a:r>
            <a:r>
              <a:rPr lang="en-US" u="sng" dirty="0" err="1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cern.ch/asic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-support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800" y="2133600"/>
            <a:ext cx="2430463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Download Design Kits and </a:t>
            </a:r>
          </a:p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access technical documents</a:t>
            </a:r>
          </a:p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restricted access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1088" y="2971800"/>
            <a:ext cx="25003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Information about MPW runs </a:t>
            </a:r>
          </a:p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and foundry access services.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05200" y="2590800"/>
            <a:ext cx="762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05200" y="2971800"/>
            <a:ext cx="762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66800" y="3681413"/>
            <a:ext cx="248920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Communicate news and </a:t>
            </a:r>
          </a:p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User support feedback forms</a:t>
            </a:r>
          </a:p>
          <a:p>
            <a:pPr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and access request forms.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00400" y="3833813"/>
            <a:ext cx="7620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>
            <a:off x="4038600" y="3276600"/>
            <a:ext cx="152400" cy="10668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9717" name="TextBox 22"/>
          <p:cNvSpPr txBox="1">
            <a:spLocks noChangeArrowheads="1"/>
          </p:cNvSpPr>
          <p:nvPr/>
        </p:nvSpPr>
        <p:spPr bwMode="auto">
          <a:xfrm>
            <a:off x="381000" y="5867400"/>
            <a:ext cx="4525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This website replaces our ‘afs’ based download facility.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smtClean="0"/>
              <a:t>14/10/09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Kostas.Kloukinas@cern.ch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81FEE543-C0D9-1B4A-9E5A-CAECD951E356}" type="slidenum">
              <a:rPr lang="el-GR" smtClean="0"/>
              <a:pPr>
                <a:defRPr/>
              </a:pPr>
              <a:t>5</a:t>
            </a:fld>
            <a:endParaRPr lang="el-GR" smtClean="0"/>
          </a:p>
        </p:txBody>
      </p:sp>
      <p:sp>
        <p:nvSpPr>
          <p:cNvPr id="6" name="TextBox 5"/>
          <p:cNvSpPr txBox="1"/>
          <p:nvPr/>
        </p:nvSpPr>
        <p:spPr>
          <a:xfrm>
            <a:off x="2133600" y="2071678"/>
            <a:ext cx="6296052" cy="1446550"/>
          </a:xfrm>
          <a:prstGeom prst="rect">
            <a:avLst/>
          </a:prstGeom>
          <a:noFill/>
          <a:ln w="349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44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CMOS8RF </a:t>
            </a:r>
            <a: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</a:br>
            <a:r>
              <a:rPr lang="en-GB" sz="4400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130nm technology</a:t>
            </a:r>
            <a:endParaRPr lang="en-US" sz="4400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User Support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2975"/>
          </a:xfrm>
        </p:spPr>
        <p:txBody>
          <a:bodyPr/>
          <a:lstStyle/>
          <a:p>
            <a:pPr marL="292100" indent="-292100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  <a:cs typeface="+mn-cs"/>
              </a:rPr>
              <a:t>Maintenance</a:t>
            </a:r>
          </a:p>
          <a:p>
            <a:pPr marL="639763" lvl="1" indent="-2286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2000" dirty="0" smtClean="0"/>
              <a:t>Distribution of: </a:t>
            </a:r>
          </a:p>
          <a:p>
            <a:pPr marL="822325" lvl="2" indent="-190500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1600" dirty="0" smtClean="0"/>
              <a:t>PDK updates.</a:t>
            </a:r>
          </a:p>
          <a:p>
            <a:pPr marL="822325" lvl="2" indent="-190500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1600" dirty="0" smtClean="0"/>
              <a:t>Design Flow updates and enhancements.</a:t>
            </a:r>
          </a:p>
          <a:p>
            <a:pPr marL="822325" lvl="2" indent="-190500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1600" dirty="0" smtClean="0"/>
              <a:t>Updates to accommodate new releases of CAE tools.</a:t>
            </a:r>
            <a:br>
              <a:rPr lang="en-US" sz="1600" dirty="0" smtClean="0"/>
            </a:br>
            <a:endParaRPr lang="en-US" sz="2400" dirty="0" smtClean="0"/>
          </a:p>
          <a:p>
            <a:pPr marL="292100" indent="-292100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  <a:cs typeface="+mn-cs"/>
              </a:rPr>
              <a:t>User Support</a:t>
            </a:r>
          </a:p>
          <a:p>
            <a:pPr marL="639763" lvl="1" indent="-2286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1600" dirty="0" smtClean="0"/>
              <a:t>Limited to the distributed Design Kit version, </a:t>
            </a:r>
            <a:br>
              <a:rPr lang="en-US" sz="1600" dirty="0" smtClean="0"/>
            </a:br>
            <a:r>
              <a:rPr lang="en-US" sz="1600" dirty="0" smtClean="0"/>
              <a:t>under the supported versions of the CAE design tools.</a:t>
            </a:r>
            <a:br>
              <a:rPr lang="en-US" sz="1600" dirty="0" smtClean="0"/>
            </a:br>
            <a:endParaRPr lang="en-US" sz="1600" dirty="0" smtClean="0"/>
          </a:p>
          <a:p>
            <a:pPr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  <a:cs typeface="+mn-cs"/>
              </a:rPr>
              <a:t>Training sessions</a:t>
            </a:r>
            <a:endParaRPr lang="en-US" sz="2000" dirty="0" smtClean="0">
              <a:ea typeface="+mn-ea"/>
              <a:cs typeface="+mn-cs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US" sz="2000" dirty="0" smtClean="0"/>
              <a:t>Scheduled sessions:</a:t>
            </a:r>
          </a:p>
          <a:p>
            <a:pPr lvl="2">
              <a:buFont typeface="Wingdings" pitchFamily="2" charset="2"/>
              <a:buChar char="n"/>
              <a:defRPr/>
            </a:pPr>
            <a:r>
              <a:rPr lang="en-US" sz="1600" dirty="0" smtClean="0"/>
              <a:t>1st session: 26 to 30 October (CERN internal)</a:t>
            </a:r>
          </a:p>
          <a:p>
            <a:pPr lvl="2">
              <a:buFont typeface="Wingdings" pitchFamily="2" charset="2"/>
              <a:buChar char="n"/>
              <a:defRPr/>
            </a:pPr>
            <a:r>
              <a:rPr lang="en-US" sz="1600" dirty="0" smtClean="0"/>
              <a:t>2nd session: 16 to 20 November (open to external engineers)</a:t>
            </a:r>
          </a:p>
          <a:p>
            <a:pPr lvl="2">
              <a:buFont typeface="Wingdings" pitchFamily="2" charset="2"/>
              <a:buChar char="n"/>
              <a:defRPr/>
            </a:pPr>
            <a:r>
              <a:rPr lang="en-US" sz="1600" dirty="0" smtClean="0"/>
              <a:t>3rd session: 30 Nov to 4 December (outside CERN)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131664D6-2912-F446-8604-060D9B3CCFA2}" type="slidenum">
              <a:rPr lang="el-GR" altLang="en-US" smtClean="0"/>
              <a:pPr>
                <a:defRPr/>
              </a:pPr>
              <a:t>50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Session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r>
              <a:rPr lang="en-US" sz="1600" b="1" u="sng" dirty="0" smtClean="0"/>
              <a:t>Day 1</a:t>
            </a:r>
            <a:br>
              <a:rPr lang="en-US" sz="1600" b="1" u="sng" dirty="0" smtClean="0"/>
            </a:br>
            <a:r>
              <a:rPr lang="en-US" sz="1400" u="sng" dirty="0" smtClean="0"/>
              <a:t>CDB IP Import</a:t>
            </a:r>
            <a:r>
              <a:rPr lang="en-US" sz="1400" u="sng" dirty="0" smtClean="0"/>
              <a:t> to OA database for IC61 Methodology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u="sng" dirty="0" smtClean="0"/>
              <a:t>Concept Validation</a:t>
            </a:r>
            <a:r>
              <a:rPr lang="en-US" sz="1400" u="sng" dirty="0" smtClean="0"/>
              <a:t>  (</a:t>
            </a:r>
            <a:r>
              <a:rPr lang="en-US" sz="1400" i="1" u="sng" dirty="0" smtClean="0"/>
              <a:t>Mixed Signal Behavioral Simulations</a:t>
            </a:r>
            <a:r>
              <a:rPr lang="en-US" sz="1400" u="sng" dirty="0" smtClean="0"/>
              <a:t>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u="sng" dirty="0" smtClean="0"/>
              <a:t>Day 2</a:t>
            </a:r>
            <a:br>
              <a:rPr lang="en-US" sz="1600" b="1" u="sng" dirty="0" smtClean="0"/>
            </a:br>
            <a:r>
              <a:rPr lang="en-US" sz="1400" u="sng" dirty="0" smtClean="0"/>
              <a:t>Constraint Driven Analog Block Creation</a:t>
            </a:r>
            <a:r>
              <a:rPr lang="en-US" sz="1400" dirty="0" smtClean="0"/>
              <a:t>  </a:t>
            </a:r>
            <a:br>
              <a:rPr lang="en-US" sz="1400" dirty="0" smtClean="0"/>
            </a:br>
            <a:r>
              <a:rPr lang="en-US" sz="1400" u="sng" dirty="0" smtClean="0"/>
              <a:t>Electrical Parameters Optimization Over Process Variations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u="sng" dirty="0" smtClean="0"/>
              <a:t>Block IP Characterization Front </a:t>
            </a:r>
            <a:r>
              <a:rPr lang="en-US" sz="1400" u="sng" dirty="0" smtClean="0"/>
              <a:t>End (</a:t>
            </a:r>
            <a:r>
              <a:rPr lang="en-US" sz="1400" i="1" u="sng" dirty="0" smtClean="0"/>
              <a:t>Create analog behavioral model</a:t>
            </a:r>
            <a:r>
              <a:rPr lang="en-US" sz="1400" u="sng" dirty="0" smtClean="0"/>
              <a:t>) </a:t>
            </a:r>
            <a:r>
              <a:rPr lang="en-US" sz="1600" u="sng" dirty="0" smtClean="0"/>
              <a:t/>
            </a:r>
            <a:br>
              <a:rPr lang="en-US" sz="1600" u="sng" dirty="0" smtClean="0"/>
            </a:br>
            <a:r>
              <a:rPr lang="en-US" sz="1600" dirty="0" smtClean="0"/>
              <a:t> </a:t>
            </a:r>
            <a:br>
              <a:rPr lang="en-US" sz="1600" dirty="0" smtClean="0"/>
            </a:br>
            <a:r>
              <a:rPr lang="en-US" sz="1600" b="1" u="sng" dirty="0" smtClean="0"/>
              <a:t>Day 3</a:t>
            </a:r>
            <a:br>
              <a:rPr lang="en-US" sz="1600" b="1" u="sng" dirty="0" smtClean="0"/>
            </a:br>
            <a:r>
              <a:rPr lang="en-US" sz="1400" u="sng" dirty="0" smtClean="0"/>
              <a:t>Functional </a:t>
            </a:r>
            <a:r>
              <a:rPr lang="en-US" sz="1400" u="sng" dirty="0" smtClean="0"/>
              <a:t>Verification (</a:t>
            </a:r>
            <a:r>
              <a:rPr lang="en-US" sz="1400" i="1" u="sng" dirty="0" smtClean="0"/>
              <a:t>Mixed Signal, transistor/gate level Simulations</a:t>
            </a:r>
            <a:r>
              <a:rPr lang="en-US" sz="1400" u="sng" dirty="0" smtClean="0"/>
              <a:t>)</a:t>
            </a:r>
            <a:r>
              <a:rPr lang="en-US" sz="1400" dirty="0" smtClean="0"/>
              <a:t> 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u="sng" dirty="0" smtClean="0"/>
              <a:t>Block IP Characterization Back </a:t>
            </a:r>
            <a:r>
              <a:rPr lang="en-US" sz="1400" u="sng" dirty="0" smtClean="0"/>
              <a:t>End (</a:t>
            </a:r>
            <a:r>
              <a:rPr lang="en-US" sz="1400" i="1" u="sng" dirty="0" smtClean="0"/>
              <a:t>A</a:t>
            </a:r>
            <a:r>
              <a:rPr lang="en-US" sz="1400" i="1" u="sng" dirty="0" smtClean="0"/>
              <a:t>bstract view generation</a:t>
            </a:r>
            <a:r>
              <a:rPr lang="en-US" sz="1400" u="sng" dirty="0" smtClean="0"/>
              <a:t>)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u="sng" dirty="0" smtClean="0"/>
              <a:t>Day 4 </a:t>
            </a:r>
            <a:br>
              <a:rPr lang="en-US" sz="1600" b="1" u="sng" dirty="0" smtClean="0"/>
            </a:br>
            <a:r>
              <a:rPr lang="en-US" sz="1400" u="sng" dirty="0" smtClean="0"/>
              <a:t>Hierarchical </a:t>
            </a:r>
            <a:r>
              <a:rPr lang="en-US" sz="1400" u="sng" dirty="0" err="1" smtClean="0"/>
              <a:t>Floorplaning</a:t>
            </a:r>
            <a:r>
              <a:rPr lang="en-US" sz="1400" u="sng" dirty="0" smtClean="0"/>
              <a:t> (Virtuoso based)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u="sng" dirty="0" smtClean="0"/>
              <a:t>DRC (</a:t>
            </a:r>
            <a:r>
              <a:rPr lang="en-US" sz="1400" u="sng" dirty="0" err="1" smtClean="0"/>
              <a:t>Calibre</a:t>
            </a:r>
            <a:r>
              <a:rPr lang="en-US" sz="1400" u="sng" dirty="0" smtClean="0"/>
              <a:t> + </a:t>
            </a:r>
            <a:r>
              <a:rPr lang="en-US" sz="1400" u="sng" dirty="0" err="1" smtClean="0"/>
              <a:t>Assura</a:t>
            </a:r>
            <a:r>
              <a:rPr lang="en-US" sz="1400" u="sng" dirty="0" smtClean="0"/>
              <a:t> workflows)</a:t>
            </a:r>
            <a:br>
              <a:rPr lang="en-US" sz="1400" u="sng" dirty="0" smtClean="0"/>
            </a:br>
            <a:r>
              <a:rPr lang="en-US" sz="1400" u="sng" dirty="0" smtClean="0"/>
              <a:t>LVS (</a:t>
            </a:r>
            <a:r>
              <a:rPr lang="en-US" sz="1400" u="sng" dirty="0" err="1" smtClean="0"/>
              <a:t>Callibre</a:t>
            </a:r>
            <a:r>
              <a:rPr lang="en-US" sz="1400" u="sng" dirty="0" smtClean="0"/>
              <a:t> + </a:t>
            </a:r>
            <a:r>
              <a:rPr lang="en-US" sz="1400" u="sng" dirty="0" err="1" smtClean="0"/>
              <a:t>Assura</a:t>
            </a:r>
            <a:r>
              <a:rPr lang="en-US" sz="1400" u="sng" dirty="0" smtClean="0"/>
              <a:t> workflows)</a:t>
            </a:r>
            <a:br>
              <a:rPr lang="en-US" sz="1400" u="sng" dirty="0" smtClean="0"/>
            </a:br>
            <a:r>
              <a:rPr lang="en-US" sz="1400" u="sng" dirty="0" smtClean="0"/>
              <a:t>Extraction </a:t>
            </a:r>
            <a:br>
              <a:rPr lang="en-US" sz="1400" u="sng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u="sng" dirty="0" smtClean="0"/>
              <a:t>Day 5</a:t>
            </a:r>
            <a:br>
              <a:rPr lang="en-US" sz="1600" b="1" u="sng" dirty="0" smtClean="0"/>
            </a:br>
            <a:r>
              <a:rPr lang="en-US" sz="1400" u="sng" dirty="0" smtClean="0"/>
              <a:t>Digital Block </a:t>
            </a:r>
            <a:r>
              <a:rPr lang="en-US" sz="1400" u="sng" dirty="0" smtClean="0"/>
              <a:t>Implementation</a:t>
            </a:r>
            <a:r>
              <a:rPr lang="en-US" sz="1400" dirty="0" smtClean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u="sng" dirty="0" smtClean="0"/>
              <a:t>Digital IP </a:t>
            </a:r>
            <a:r>
              <a:rPr lang="en-US" sz="1400" u="sng" dirty="0" smtClean="0"/>
              <a:t>Characterization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51</a:t>
            </a:fld>
            <a:endParaRPr lang="el-G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990600"/>
            <a:ext cx="2519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Bank Gothic"/>
                <a:cs typeface="Bank Gothic"/>
              </a:rPr>
              <a:t>Preliminary</a:t>
            </a:r>
            <a:endParaRPr lang="en-US" sz="2800" dirty="0">
              <a:solidFill>
                <a:srgbClr val="FF0000"/>
              </a:solidFill>
              <a:latin typeface="Bank Gothic"/>
              <a:cs typeface="Bank Gothic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38200" y="1600200"/>
            <a:ext cx="4445000" cy="646113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3366"/>
                </a:solidFill>
              </a:rPr>
              <a:t> Distributed by CERN</a:t>
            </a:r>
          </a:p>
          <a:p>
            <a:pPr>
              <a:buFont typeface="Wingdings" charset="2"/>
              <a:buChar char="§"/>
              <a:defRPr/>
            </a:pPr>
            <a:endParaRPr lang="en-US" sz="1800" dirty="0">
              <a:solidFill>
                <a:srgbClr val="003366"/>
              </a:solidFill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-108" charset="-128"/>
                <a:cs typeface="ＭＳ Ｐゴシック" pitchFamily="-108" charset="-128"/>
              </a:rPr>
              <a:t>Access to Technology Data</a:t>
            </a: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0" y="2075260"/>
          <a:ext cx="7239001" cy="2225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133600"/>
                <a:gridCol w="1447800"/>
                <a:gridCol w="365760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Technology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Distributable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CMOS8RF-LM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/>
                        <a:t>130nm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C33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CMOS8RF-DM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/>
                        <a:t>130nm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BiCMOS8WL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/>
                        <a:t>130nm (</a:t>
                      </a:r>
                      <a:r>
                        <a:rPr lang="en-GB" sz="1600" dirty="0" err="1" smtClean="0"/>
                        <a:t>SiGe</a:t>
                      </a:r>
                      <a:r>
                        <a:rPr lang="en-GB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BiCMOS8HP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/>
                        <a:t>130nm (</a:t>
                      </a:r>
                      <a:r>
                        <a:rPr lang="en-GB" sz="1600" dirty="0" err="1" smtClean="0"/>
                        <a:t>SiGe</a:t>
                      </a:r>
                      <a:r>
                        <a:rPr lang="en-GB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CMOS9SF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/>
                        <a:t>  90nm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366FF"/>
                        </a:solidFill>
                        <a:effectLst>
                          <a:outerShdw blurRad="50800" dist="38100" dir="270000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D7A99A9B-5DB9-A64C-9E6D-DEEA7122F274}" type="slidenum">
              <a:rPr lang="el-GR" altLang="en-US" smtClean="0"/>
              <a:pPr>
                <a:defRPr/>
              </a:pPr>
              <a:t>52</a:t>
            </a:fld>
            <a:endParaRPr lang="el-GR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90600" y="4589463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800" kern="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                 </a:t>
            </a: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:  Physical Design Kit for </a:t>
            </a:r>
            <a:r>
              <a:rPr lang="en-GB" sz="1600" u="sng" kern="0" dirty="0" err="1">
                <a:solidFill>
                  <a:srgbClr val="003366"/>
                </a:solidFill>
                <a:latin typeface="+mn-lt"/>
                <a:ea typeface="+mn-ea"/>
                <a:cs typeface="+mn-cs"/>
              </a:rPr>
              <a:t>Analog</a:t>
            </a:r>
            <a:r>
              <a:rPr lang="en-GB" sz="1600" u="sng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full custom design</a:t>
            </a: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GB" sz="12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12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GB" sz="12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                    : </a:t>
            </a:r>
            <a:r>
              <a:rPr lang="en-GB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Design </a:t>
            </a:r>
            <a:r>
              <a:rPr lang="en-GB" sz="16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Kit that supports </a:t>
            </a:r>
            <a:r>
              <a:rPr lang="en-GB" sz="1600" u="sng" kern="0" dirty="0" err="1">
                <a:solidFill>
                  <a:srgbClr val="003366"/>
                </a:solidFill>
                <a:latin typeface="+mn-lt"/>
                <a:ea typeface="+mn-ea"/>
                <a:cs typeface="+mn-cs"/>
              </a:rPr>
              <a:t>Analog</a:t>
            </a:r>
            <a:r>
              <a:rPr lang="en-GB" sz="1600" u="sng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&amp; Mixed Signal </a:t>
            </a:r>
            <a:r>
              <a:rPr lang="en-GB" sz="1600" u="sng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designs</a:t>
            </a:r>
            <a:r>
              <a:rPr lang="en-GB" sz="1600" kern="0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.</a:t>
            </a:r>
            <a:endParaRPr lang="en-GB" sz="16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669925" lvl="1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defRPr/>
            </a:pPr>
            <a:endParaRPr lang="en-GB" sz="14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00600" y="2474913"/>
            <a:ext cx="1143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PDK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48400" y="2474913"/>
            <a:ext cx="1447800" cy="304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Design Kit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00600" y="2855913"/>
            <a:ext cx="1143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PDK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00600" y="3236913"/>
            <a:ext cx="1143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PDK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0600" y="3617913"/>
            <a:ext cx="1143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PDK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00600" y="3998913"/>
            <a:ext cx="1143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PDK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95400" y="4608513"/>
            <a:ext cx="1143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PDK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95400" y="5141913"/>
            <a:ext cx="1219200" cy="304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Design Kit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48400" y="2855913"/>
            <a:ext cx="1447800" cy="304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Design Kit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Future Plans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8534400" cy="4752975"/>
          </a:xfrm>
        </p:spPr>
        <p:txBody>
          <a:bodyPr/>
          <a:lstStyle/>
          <a:p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Extend the functionalities of the CMOS8RF (130nm) kit.</a:t>
            </a:r>
          </a:p>
          <a:p>
            <a:pPr lvl="1"/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Next Release scheduled for late February 2010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  <a:cs typeface="ＭＳ Ｐゴシック" pitchFamily="-108" charset="-128"/>
              </a:rPr>
              <a:t>Integrates PDK V1.7.0</a:t>
            </a:r>
          </a:p>
          <a:p>
            <a:pPr lvl="2"/>
            <a:r>
              <a:rPr lang="en-US" sz="1600" dirty="0" smtClean="0">
                <a:ea typeface="ＭＳ Ｐゴシック" pitchFamily="-108" charset="-128"/>
                <a:cs typeface="ＭＳ Ｐゴシック" pitchFamily="-108" charset="-128"/>
              </a:rPr>
              <a:t>Implements bug fixes as reported by users.</a:t>
            </a:r>
            <a:br>
              <a:rPr lang="en-US" sz="1600" dirty="0" smtClean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160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Development of a Design Kit for the CMOS9LP/RF (90nm)</a:t>
            </a:r>
          </a:p>
          <a:p>
            <a:pPr lvl="1"/>
            <a:r>
              <a:rPr lang="en-US" sz="2000" dirty="0" smtClean="0"/>
              <a:t>Standard cell libraries</a:t>
            </a:r>
          </a:p>
          <a:p>
            <a:pPr lvl="1"/>
            <a:r>
              <a:rPr lang="en-US" sz="2000" dirty="0" smtClean="0"/>
              <a:t>Design Workflows similar to those in the CMOS8RF Design Kit.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96B05C2B-76A5-9C43-8E42-F0A4CC32B411}" type="slidenum">
              <a:rPr lang="el-GR" altLang="en-US" smtClean="0"/>
              <a:pPr>
                <a:defRPr/>
              </a:pPr>
              <a:t>53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smtClean="0"/>
              <a:t>14/10/09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Kostas.Kloukinas@cern.ch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AA525CFD-B945-1E45-94F4-0860A7C614E0}" type="slidenum">
              <a:rPr lang="el-GR" smtClean="0"/>
              <a:pPr>
                <a:defRPr/>
              </a:pPr>
              <a:t>54</a:t>
            </a:fld>
            <a:endParaRPr lang="el-GR" smtClean="0"/>
          </a:p>
        </p:txBody>
      </p:sp>
      <p:sp>
        <p:nvSpPr>
          <p:cNvPr id="6" name="TextBox 5"/>
          <p:cNvSpPr txBox="1"/>
          <p:nvPr/>
        </p:nvSpPr>
        <p:spPr>
          <a:xfrm>
            <a:off x="2133600" y="2071678"/>
            <a:ext cx="6296052" cy="1446550"/>
          </a:xfrm>
          <a:prstGeom prst="rect">
            <a:avLst/>
          </a:prstGeom>
          <a:noFill/>
          <a:ln w="349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44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Digital Block Implementation Flow</a:t>
            </a:r>
            <a:endParaRPr lang="en-US" sz="4400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828" name="TextBox 6"/>
          <p:cNvSpPr txBox="1">
            <a:spLocks noChangeArrowheads="1"/>
          </p:cNvSpPr>
          <p:nvPr/>
        </p:nvSpPr>
        <p:spPr bwMode="auto">
          <a:xfrm>
            <a:off x="6400800" y="5029200"/>
            <a:ext cx="2223297" cy="130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None/>
            </a:pPr>
            <a:r>
              <a:rPr lang="en-US" sz="1800" dirty="0" smtClean="0">
                <a:solidFill>
                  <a:srgbClr val="003366"/>
                </a:solidFill>
              </a:rPr>
              <a:t>Prepared by</a:t>
            </a:r>
            <a:br>
              <a:rPr lang="en-US" sz="1800" dirty="0" smtClean="0">
                <a:solidFill>
                  <a:srgbClr val="003366"/>
                </a:solidFill>
              </a:rPr>
            </a:br>
            <a:r>
              <a:rPr lang="en-US" sz="1800" dirty="0" err="1" smtClean="0">
                <a:solidFill>
                  <a:srgbClr val="003366"/>
                </a:solidFill>
              </a:rPr>
              <a:t>Sandro</a:t>
            </a:r>
            <a:r>
              <a:rPr lang="en-US" sz="1800" dirty="0" smtClean="0">
                <a:solidFill>
                  <a:srgbClr val="003366"/>
                </a:solidFill>
              </a:rPr>
              <a:t> </a:t>
            </a:r>
            <a:r>
              <a:rPr lang="en-US" sz="1800" dirty="0" err="1">
                <a:solidFill>
                  <a:srgbClr val="003366"/>
                </a:solidFill>
              </a:rPr>
              <a:t>Bonacini</a:t>
            </a:r>
            <a:endParaRPr lang="en-US" sz="1800" dirty="0">
              <a:solidFill>
                <a:srgbClr val="003366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None/>
            </a:pPr>
            <a:r>
              <a:rPr lang="en-US" sz="1800" dirty="0">
                <a:solidFill>
                  <a:srgbClr val="003366"/>
                </a:solidFill>
              </a:rPr>
              <a:t>CERN PH/ESE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None/>
            </a:pPr>
            <a:r>
              <a:rPr lang="en-US" sz="1400" dirty="0">
                <a:solidFill>
                  <a:srgbClr val="003366"/>
                </a:solidFill>
                <a:hlinkClick r:id="rId2"/>
              </a:rPr>
              <a:t>sandro.bonacini@cern.ch</a:t>
            </a:r>
            <a:endParaRPr lang="en-US" sz="1400" dirty="0">
              <a:solidFill>
                <a:srgbClr val="003366"/>
              </a:solidFill>
            </a:endParaRPr>
          </a:p>
          <a:p>
            <a:endParaRPr lang="en-US" sz="18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smtClean="0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08" charset="-128"/>
                <a:cs typeface="ＭＳ Ｐゴシック" pitchFamily="-108" charset="-128"/>
              </a:rPr>
              <a:t>Motivation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Implementation of digital blocks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for small (</a:t>
            </a:r>
            <a:r>
              <a:rPr lang="en-US" sz="2000" dirty="0" smtClean="0"/>
              <a:t>~300 </a:t>
            </a:r>
            <a:r>
              <a:rPr lang="en-US" sz="2000" dirty="0" err="1"/>
              <a:t>kgate</a:t>
            </a:r>
            <a:r>
              <a:rPr lang="en-US" sz="2000" dirty="0"/>
              <a:t>) logic cores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for</a:t>
            </a:r>
            <a:r>
              <a:rPr lang="en-US" sz="2000" dirty="0" smtClean="0"/>
              <a:t> “pure” digital </a:t>
            </a:r>
            <a:r>
              <a:rPr lang="en-US" sz="2000" dirty="0"/>
              <a:t>or mixed signal </a:t>
            </a:r>
            <a:r>
              <a:rPr lang="en-US" sz="2000" dirty="0" err="1"/>
              <a:t>ASICs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Using the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 130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nm standard cell library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Separate substrate/ground and </a:t>
            </a:r>
            <a:r>
              <a:rPr lang="en-US" sz="2000" dirty="0" err="1"/>
              <a:t>n</a:t>
            </a:r>
            <a:r>
              <a:rPr lang="en-US" sz="2000" dirty="0"/>
              <a:t>-well/VDD biasing for mixed signal designs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Defined methodology compatible with mixed signal design flows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Open Access based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7A30-06A6-884B-A6BB-9BF5F73A8B04}" type="slidenum">
              <a:rPr lang="el-GR" altLang="en-US" smtClean="0"/>
              <a:pPr>
                <a:defRPr/>
              </a:pPr>
              <a:t>55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913"/>
            <a:ext cx="8305800" cy="719137"/>
          </a:xfrm>
        </p:spPr>
        <p:txBody>
          <a:bodyPr/>
          <a:lstStyle/>
          <a:p>
            <a:r>
              <a:rPr lang="en-US" dirty="0" smtClean="0"/>
              <a:t>Virtuoso Digital </a:t>
            </a:r>
            <a:r>
              <a:rPr lang="en-US" sz="4000" dirty="0" smtClean="0"/>
              <a:t>Implementation flow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3313"/>
            <a:ext cx="8229600" cy="801687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Compatible with “</a:t>
            </a:r>
            <a:r>
              <a:rPr lang="en-US" sz="2400" dirty="0" smtClean="0">
                <a:solidFill>
                  <a:srgbClr val="FF0000"/>
                </a:solidFill>
              </a:rPr>
              <a:t>Analog on Top” Design Flow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56</a:t>
            </a:fld>
            <a:endParaRPr lang="el-GR" altLang="en-US"/>
          </a:p>
        </p:txBody>
      </p:sp>
      <p:pic>
        <p:nvPicPr>
          <p:cNvPr id="7" name="Picture 6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2600"/>
            <a:ext cx="7239000" cy="44188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3000" y="1752600"/>
            <a:ext cx="3657600" cy="4419600"/>
          </a:xfrm>
          <a:prstGeom prst="rect">
            <a:avLst/>
          </a:prstGeom>
          <a:noFill/>
          <a:effectLst>
            <a:glow rad="139700">
              <a:schemeClr val="accent6">
                <a:lumMod val="75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52422-5C89-5C44-B45F-4B20281A13D4}" type="slidenum">
              <a:rPr lang="el-GR" altLang="en-US" smtClean="0"/>
              <a:pPr>
                <a:defRPr/>
              </a:pPr>
              <a:t>57</a:t>
            </a:fld>
            <a:endParaRPr lang="el-GR" altLang="en-US"/>
          </a:p>
        </p:txBody>
      </p:sp>
      <p:sp>
        <p:nvSpPr>
          <p:cNvPr id="37900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37901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  <p:sp>
        <p:nvSpPr>
          <p:cNvPr id="37902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37903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Congestion analysis</a:t>
            </a:r>
          </a:p>
        </p:txBody>
      </p:sp>
      <p:sp>
        <p:nvSpPr>
          <p:cNvPr id="37904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Logical Equivalence Checking</a:t>
            </a:r>
          </a:p>
        </p:txBody>
      </p:sp>
      <p:sp>
        <p:nvSpPr>
          <p:cNvPr id="37905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37906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37907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37908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DRC</a:t>
            </a:r>
          </a:p>
        </p:txBody>
      </p:sp>
      <p:sp>
        <p:nvSpPr>
          <p:cNvPr id="37909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DFM</a:t>
            </a:r>
          </a:p>
        </p:txBody>
      </p:sp>
      <p:sp>
        <p:nvSpPr>
          <p:cNvPr id="37910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LVS</a:t>
            </a:r>
          </a:p>
        </p:txBody>
      </p:sp>
      <p:sp>
        <p:nvSpPr>
          <p:cNvPr id="37911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Logical Equivalence Checking</a:t>
            </a:r>
          </a:p>
        </p:txBody>
      </p:sp>
      <p:cxnSp>
        <p:nvCxnSpPr>
          <p:cNvPr id="37912" name="AutoShape 21"/>
          <p:cNvCxnSpPr>
            <a:cxnSpLocks noChangeShapeType="1"/>
            <a:stCxn id="37900" idx="2"/>
            <a:endCxn id="37904" idx="0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13" name="AutoShape 22"/>
          <p:cNvCxnSpPr>
            <a:cxnSpLocks noChangeShapeType="1"/>
            <a:stCxn id="37904" idx="2"/>
            <a:endCxn id="37901" idx="0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14" name="AutoShape 23"/>
          <p:cNvCxnSpPr>
            <a:cxnSpLocks noChangeShapeType="1"/>
            <a:stCxn id="37901" idx="2"/>
            <a:endCxn id="37902" idx="0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15" name="AutoShape 25"/>
          <p:cNvCxnSpPr>
            <a:cxnSpLocks noChangeShapeType="1"/>
            <a:stCxn id="37904" idx="1"/>
            <a:endCxn id="37900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7916" name="AutoShape 26"/>
          <p:cNvCxnSpPr>
            <a:cxnSpLocks noChangeShapeType="1"/>
            <a:stCxn id="37902" idx="2"/>
            <a:endCxn id="37903" idx="0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17" name="AutoShape 27"/>
          <p:cNvCxnSpPr>
            <a:cxnSpLocks noChangeShapeType="1"/>
            <a:stCxn id="37903" idx="1"/>
            <a:endCxn id="37901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7918" name="AutoShape 28"/>
          <p:cNvCxnSpPr>
            <a:cxnSpLocks noChangeShapeType="1"/>
            <a:stCxn id="37903" idx="3"/>
            <a:endCxn id="37922" idx="0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37919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37920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37921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37922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37923" name="AutoShape 30"/>
          <p:cNvCxnSpPr>
            <a:cxnSpLocks noChangeShapeType="1"/>
            <a:stCxn id="37922" idx="2"/>
            <a:endCxn id="37919" idx="0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24" name="AutoShape 31"/>
          <p:cNvCxnSpPr>
            <a:cxnSpLocks noChangeShapeType="1"/>
            <a:stCxn id="37919" idx="2"/>
            <a:endCxn id="37921" idx="0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25" name="AutoShape 32"/>
          <p:cNvCxnSpPr>
            <a:cxnSpLocks noChangeShapeType="1"/>
            <a:stCxn id="37921" idx="2"/>
            <a:endCxn id="37920" idx="0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26" name="AutoShape 33"/>
          <p:cNvCxnSpPr>
            <a:cxnSpLocks noChangeShapeType="1"/>
            <a:stCxn id="37920" idx="2"/>
            <a:endCxn id="37905" idx="0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27" name="AutoShape 34"/>
          <p:cNvCxnSpPr>
            <a:cxnSpLocks noChangeShapeType="1"/>
            <a:stCxn id="37905" idx="2"/>
            <a:endCxn id="37909" idx="0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7928" name="AutoShape 35"/>
          <p:cNvCxnSpPr>
            <a:cxnSpLocks noChangeShapeType="1"/>
            <a:stCxn id="37909" idx="2"/>
            <a:endCxn id="37906" idx="0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29" name="AutoShape 36"/>
          <p:cNvCxnSpPr>
            <a:cxnSpLocks noChangeShapeType="1"/>
            <a:stCxn id="37906" idx="2"/>
            <a:endCxn id="37907" idx="0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30" name="AutoShape 37"/>
          <p:cNvCxnSpPr>
            <a:cxnSpLocks noChangeShapeType="1"/>
            <a:stCxn id="37907" idx="2"/>
            <a:endCxn id="37905" idx="1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7931" name="AutoShape 38"/>
          <p:cNvCxnSpPr>
            <a:cxnSpLocks noChangeShapeType="1"/>
            <a:stCxn id="37907" idx="3"/>
            <a:endCxn id="37911" idx="1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7932" name="AutoShape 39"/>
          <p:cNvCxnSpPr>
            <a:cxnSpLocks noChangeShapeType="1"/>
            <a:stCxn id="37911" idx="2"/>
            <a:endCxn id="37908" idx="0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7933" name="AutoShape 40"/>
          <p:cNvCxnSpPr>
            <a:cxnSpLocks noChangeShapeType="1"/>
            <a:stCxn id="37908" idx="2"/>
            <a:endCxn id="37910" idx="0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37934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37935" name="AutoShape 42"/>
          <p:cNvCxnSpPr>
            <a:cxnSpLocks noChangeShapeType="1"/>
            <a:stCxn id="37910" idx="2"/>
            <a:endCxn id="37934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37936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37937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37938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37939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37940" name="AutoShape 23"/>
          <p:cNvCxnSpPr>
            <a:cxnSpLocks noChangeShapeType="1"/>
            <a:endCxn id="37900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Synthesis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87608-948B-724A-B254-F738967AB005}" type="slidenum">
              <a:rPr lang="el-GR" altLang="en-US" smtClean="0"/>
              <a:pPr>
                <a:defRPr/>
              </a:pPr>
              <a:t>58</a:t>
            </a:fld>
            <a:endParaRPr lang="el-GR" altLang="en-US"/>
          </a:p>
        </p:txBody>
      </p:sp>
      <p:pic>
        <p:nvPicPr>
          <p:cNvPr id="38924" name="Picture 32" descr="snapshot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981075"/>
            <a:ext cx="287972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5" name="AutoShape 11"/>
          <p:cNvSpPr>
            <a:spLocks noChangeArrowheads="1"/>
          </p:cNvSpPr>
          <p:nvPr/>
        </p:nvSpPr>
        <p:spPr bwMode="auto">
          <a:xfrm>
            <a:off x="468313" y="5265738"/>
            <a:ext cx="1619250" cy="900112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compiler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script [.tcl]</a:t>
            </a:r>
          </a:p>
        </p:txBody>
      </p:sp>
      <p:sp>
        <p:nvSpPr>
          <p:cNvPr id="38926" name="AutoShape 10"/>
          <p:cNvSpPr>
            <a:spLocks noChangeArrowheads="1"/>
          </p:cNvSpPr>
          <p:nvPr/>
        </p:nvSpPr>
        <p:spPr bwMode="auto">
          <a:xfrm>
            <a:off x="468313" y="4473575"/>
            <a:ext cx="1619250" cy="900113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Abstract layout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Definition [.lef]</a:t>
            </a:r>
          </a:p>
        </p:txBody>
      </p:sp>
      <p:sp>
        <p:nvSpPr>
          <p:cNvPr id="38927" name="AutoShape 9"/>
          <p:cNvSpPr>
            <a:spLocks noChangeArrowheads="1"/>
          </p:cNvSpPr>
          <p:nvPr/>
        </p:nvSpPr>
        <p:spPr bwMode="auto">
          <a:xfrm>
            <a:off x="468313" y="3681413"/>
            <a:ext cx="1619250" cy="900112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Capacitance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tables [.CapTbl]</a:t>
            </a:r>
          </a:p>
        </p:txBody>
      </p:sp>
      <p:sp>
        <p:nvSpPr>
          <p:cNvPr id="38928" name="AutoShape 8"/>
          <p:cNvSpPr>
            <a:spLocks noChangeArrowheads="1"/>
          </p:cNvSpPr>
          <p:nvPr/>
        </p:nvSpPr>
        <p:spPr bwMode="auto">
          <a:xfrm>
            <a:off x="468313" y="2889250"/>
            <a:ext cx="1619250" cy="900113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Max timing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Liberty libraries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[.lib]</a:t>
            </a:r>
          </a:p>
        </p:txBody>
      </p:sp>
      <p:sp>
        <p:nvSpPr>
          <p:cNvPr id="38929" name="AutoShape 4"/>
          <p:cNvSpPr>
            <a:spLocks noChangeArrowheads="1"/>
          </p:cNvSpPr>
          <p:nvPr/>
        </p:nvSpPr>
        <p:spPr bwMode="auto">
          <a:xfrm>
            <a:off x="3995738" y="3141663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cxnSp>
        <p:nvCxnSpPr>
          <p:cNvPr id="38930" name="AutoShape 6"/>
          <p:cNvCxnSpPr>
            <a:cxnSpLocks noChangeShapeType="1"/>
            <a:stCxn id="38936" idx="2"/>
            <a:endCxn id="38929" idx="0"/>
          </p:cNvCxnSpPr>
          <p:nvPr/>
        </p:nvCxnSpPr>
        <p:spPr bwMode="auto">
          <a:xfrm rot="5400000">
            <a:off x="4265613" y="2681288"/>
            <a:ext cx="901700" cy="0"/>
          </a:xfrm>
          <a:prstGeom prst="straightConnector1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8931" name="AutoShape 12"/>
          <p:cNvCxnSpPr>
            <a:cxnSpLocks noChangeShapeType="1"/>
            <a:stCxn id="38938" idx="2"/>
            <a:endCxn id="38929" idx="1"/>
          </p:cNvCxnSpPr>
          <p:nvPr/>
        </p:nvCxnSpPr>
        <p:spPr bwMode="auto">
          <a:xfrm rot="16200000" flipH="1">
            <a:off x="2999582" y="2362994"/>
            <a:ext cx="1119187" cy="854075"/>
          </a:xfrm>
          <a:prstGeom prst="bentConnector2">
            <a:avLst/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8932" name="AutoShape 16"/>
          <p:cNvCxnSpPr>
            <a:cxnSpLocks noChangeShapeType="1"/>
            <a:stCxn id="38927" idx="4"/>
            <a:endCxn id="38929" idx="1"/>
          </p:cNvCxnSpPr>
          <p:nvPr/>
        </p:nvCxnSpPr>
        <p:spPr bwMode="auto">
          <a:xfrm flipV="1">
            <a:off x="2087563" y="3349625"/>
            <a:ext cx="1898650" cy="782638"/>
          </a:xfrm>
          <a:prstGeom prst="bentConnector3">
            <a:avLst>
              <a:gd name="adj1" fmla="val 5025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8933" name="AutoShape 17"/>
          <p:cNvCxnSpPr>
            <a:cxnSpLocks noChangeShapeType="1"/>
            <a:stCxn id="38928" idx="4"/>
            <a:endCxn id="38929" idx="1"/>
          </p:cNvCxnSpPr>
          <p:nvPr/>
        </p:nvCxnSpPr>
        <p:spPr bwMode="auto">
          <a:xfrm>
            <a:off x="2087563" y="3340100"/>
            <a:ext cx="1898650" cy="9525"/>
          </a:xfrm>
          <a:prstGeom prst="bentConnector3">
            <a:avLst>
              <a:gd name="adj1" fmla="val 5025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8934" name="AutoShape 18"/>
          <p:cNvCxnSpPr>
            <a:cxnSpLocks noChangeShapeType="1"/>
            <a:stCxn id="38926" idx="4"/>
            <a:endCxn id="38929" idx="1"/>
          </p:cNvCxnSpPr>
          <p:nvPr/>
        </p:nvCxnSpPr>
        <p:spPr bwMode="auto">
          <a:xfrm flipV="1">
            <a:off x="2087563" y="3349625"/>
            <a:ext cx="1898650" cy="1574800"/>
          </a:xfrm>
          <a:prstGeom prst="bentConnector3">
            <a:avLst>
              <a:gd name="adj1" fmla="val 5025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8935" name="AutoShape 19"/>
          <p:cNvCxnSpPr>
            <a:cxnSpLocks noChangeShapeType="1"/>
            <a:stCxn id="38925" idx="4"/>
            <a:endCxn id="38929" idx="1"/>
          </p:cNvCxnSpPr>
          <p:nvPr/>
        </p:nvCxnSpPr>
        <p:spPr bwMode="auto">
          <a:xfrm flipV="1">
            <a:off x="2087563" y="3349625"/>
            <a:ext cx="1898650" cy="2366963"/>
          </a:xfrm>
          <a:prstGeom prst="bentConnector3">
            <a:avLst>
              <a:gd name="adj1" fmla="val 5025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38936" name="AutoShape 20"/>
          <p:cNvSpPr>
            <a:spLocks noChangeArrowheads="1"/>
          </p:cNvSpPr>
          <p:nvPr/>
        </p:nvSpPr>
        <p:spPr bwMode="auto">
          <a:xfrm>
            <a:off x="3995738" y="1268413"/>
            <a:ext cx="1439862" cy="10080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RTL description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[.v] / [.vhd]</a:t>
            </a:r>
          </a:p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cxnSp>
        <p:nvCxnSpPr>
          <p:cNvPr id="38937" name="AutoShape 22"/>
          <p:cNvCxnSpPr>
            <a:cxnSpLocks noChangeShapeType="1"/>
            <a:stCxn id="38929" idx="2"/>
            <a:endCxn id="38939" idx="0"/>
          </p:cNvCxnSpPr>
          <p:nvPr/>
        </p:nvCxnSpPr>
        <p:spPr bwMode="auto">
          <a:xfrm rot="5400000">
            <a:off x="4178300" y="4105276"/>
            <a:ext cx="1076325" cy="0"/>
          </a:xfrm>
          <a:prstGeom prst="straightConnector1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38938" name="AutoShape 23"/>
          <p:cNvSpPr>
            <a:spLocks noChangeArrowheads="1"/>
          </p:cNvSpPr>
          <p:nvPr/>
        </p:nvSpPr>
        <p:spPr bwMode="auto">
          <a:xfrm>
            <a:off x="2411413" y="1268413"/>
            <a:ext cx="1439862" cy="10080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Timing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constraints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[.sdc]</a:t>
            </a:r>
          </a:p>
        </p:txBody>
      </p:sp>
      <p:sp>
        <p:nvSpPr>
          <p:cNvPr id="38939" name="AutoShape 25"/>
          <p:cNvSpPr>
            <a:spLocks noChangeArrowheads="1"/>
          </p:cNvSpPr>
          <p:nvPr/>
        </p:nvSpPr>
        <p:spPr bwMode="auto">
          <a:xfrm>
            <a:off x="3995738" y="4652963"/>
            <a:ext cx="1439862" cy="1081087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Mapped netlist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[.v]</a:t>
            </a:r>
            <a:endParaRPr lang="en-US" sz="1400"/>
          </a:p>
        </p:txBody>
      </p:sp>
      <p:sp>
        <p:nvSpPr>
          <p:cNvPr id="38940" name="AutoShape 26"/>
          <p:cNvSpPr>
            <a:spLocks noChangeArrowheads="1"/>
          </p:cNvSpPr>
          <p:nvPr/>
        </p:nvSpPr>
        <p:spPr bwMode="auto">
          <a:xfrm>
            <a:off x="6732588" y="4652963"/>
            <a:ext cx="1439862" cy="1081087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Conformal script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[.lec]</a:t>
            </a:r>
            <a:endParaRPr lang="en-US" sz="1400"/>
          </a:p>
        </p:txBody>
      </p:sp>
      <p:cxnSp>
        <p:nvCxnSpPr>
          <p:cNvPr id="38941" name="AutoShape 27"/>
          <p:cNvCxnSpPr>
            <a:cxnSpLocks noChangeShapeType="1"/>
            <a:stCxn id="38929" idx="3"/>
            <a:endCxn id="38940" idx="1"/>
          </p:cNvCxnSpPr>
          <p:nvPr/>
        </p:nvCxnSpPr>
        <p:spPr bwMode="auto">
          <a:xfrm>
            <a:off x="5445125" y="3349625"/>
            <a:ext cx="1277938" cy="1844675"/>
          </a:xfrm>
          <a:prstGeom prst="bentConnector3">
            <a:avLst>
              <a:gd name="adj1" fmla="val 4994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38942" name="AutoShape 29"/>
          <p:cNvSpPr>
            <a:spLocks noChangeArrowheads="1"/>
          </p:cNvSpPr>
          <p:nvPr/>
        </p:nvSpPr>
        <p:spPr bwMode="auto">
          <a:xfrm>
            <a:off x="6732588" y="2852738"/>
            <a:ext cx="1439862" cy="10080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Synthesis,</a:t>
            </a:r>
            <a:br>
              <a:rPr lang="en-US" sz="1400">
                <a:solidFill>
                  <a:srgbClr val="000066"/>
                </a:solidFill>
              </a:rPr>
            </a:br>
            <a:r>
              <a:rPr lang="en-US" sz="1400">
                <a:solidFill>
                  <a:srgbClr val="000066"/>
                </a:solidFill>
              </a:rPr>
              <a:t>mapping and</a:t>
            </a:r>
            <a:br>
              <a:rPr lang="en-US" sz="1400">
                <a:solidFill>
                  <a:srgbClr val="000066"/>
                </a:solidFill>
              </a:rPr>
            </a:br>
            <a:r>
              <a:rPr lang="en-US" sz="1400">
                <a:solidFill>
                  <a:srgbClr val="000066"/>
                </a:solidFill>
              </a:rPr>
              <a:t>timing reports</a:t>
            </a:r>
          </a:p>
        </p:txBody>
      </p:sp>
      <p:cxnSp>
        <p:nvCxnSpPr>
          <p:cNvPr id="38943" name="AutoShape 30"/>
          <p:cNvCxnSpPr>
            <a:cxnSpLocks noChangeShapeType="1"/>
            <a:stCxn id="38929" idx="3"/>
            <a:endCxn id="38942" idx="1"/>
          </p:cNvCxnSpPr>
          <p:nvPr/>
        </p:nvCxnSpPr>
        <p:spPr bwMode="auto">
          <a:xfrm>
            <a:off x="5445125" y="3349625"/>
            <a:ext cx="1277938" cy="7938"/>
          </a:xfrm>
          <a:prstGeom prst="bentConnector3">
            <a:avLst>
              <a:gd name="adj1" fmla="val 4994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RTL Compiler [rc]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12035E-AAEB-544F-BCAC-63F97907EC84}" type="slidenum">
              <a:rPr lang="el-GR" altLang="en-US" smtClean="0"/>
              <a:pPr>
                <a:defRPr/>
              </a:pPr>
              <a:t>59</a:t>
            </a:fld>
            <a:endParaRPr lang="el-GR" altLang="en-US"/>
          </a:p>
        </p:txBody>
      </p:sp>
      <p:sp>
        <p:nvSpPr>
          <p:cNvPr id="39948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pic>
        <p:nvPicPr>
          <p:cNvPr id="39949" name="Picture 6" descr="snapsho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5916612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5" descr="snapsho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295400"/>
            <a:ext cx="6881812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CMOS8RF Technology Features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212C2F8F-AF6E-E743-BF68-171EEEB114CB}" type="slidenum">
              <a:rPr lang="el-GR" altLang="en-US" smtClean="0"/>
              <a:pPr>
                <a:defRPr/>
              </a:pPr>
              <a:t>6</a:t>
            </a:fld>
            <a:endParaRPr lang="el-GR" altLang="en-US"/>
          </a:p>
        </p:txBody>
      </p:sp>
      <p:pic>
        <p:nvPicPr>
          <p:cNvPr id="2049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77938"/>
            <a:ext cx="76962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DDFB8-C68F-624D-B609-56BC4012C8CC}" type="slidenum">
              <a:rPr lang="el-GR" altLang="en-US" smtClean="0"/>
              <a:pPr>
                <a:defRPr/>
              </a:pPr>
              <a:t>60</a:t>
            </a:fld>
            <a:endParaRPr lang="el-GR" altLang="en-US"/>
          </a:p>
        </p:txBody>
      </p:sp>
      <p:sp>
        <p:nvSpPr>
          <p:cNvPr id="40972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40973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  <p:sp>
        <p:nvSpPr>
          <p:cNvPr id="40974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40975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Congestion analysis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2"/>
                </a:solidFill>
                <a:latin typeface="Arial" charset="0"/>
              </a:rPr>
              <a:t>Logical Equivalence Checking</a:t>
            </a:r>
          </a:p>
        </p:txBody>
      </p:sp>
      <p:sp>
        <p:nvSpPr>
          <p:cNvPr id="40979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40980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40981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40982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DRC</a:t>
            </a:r>
          </a:p>
        </p:txBody>
      </p:sp>
      <p:sp>
        <p:nvSpPr>
          <p:cNvPr id="40983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DFM</a:t>
            </a:r>
          </a:p>
        </p:txBody>
      </p:sp>
      <p:sp>
        <p:nvSpPr>
          <p:cNvPr id="40984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LVS</a:t>
            </a:r>
          </a:p>
        </p:txBody>
      </p:sp>
      <p:sp>
        <p:nvSpPr>
          <p:cNvPr id="40985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Logical Equivalence Checking</a:t>
            </a:r>
          </a:p>
        </p:txBody>
      </p:sp>
      <p:cxnSp>
        <p:nvCxnSpPr>
          <p:cNvPr id="40986" name="AutoShape 21"/>
          <p:cNvCxnSpPr>
            <a:cxnSpLocks noChangeShapeType="1"/>
            <a:stCxn id="40972" idx="2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0987" name="AutoShape 22"/>
          <p:cNvCxnSpPr>
            <a:cxnSpLocks noChangeShapeType="1"/>
            <a:endCxn id="40973" idx="0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0988" name="AutoShape 23"/>
          <p:cNvCxnSpPr>
            <a:cxnSpLocks noChangeShapeType="1"/>
            <a:stCxn id="40973" idx="2"/>
            <a:endCxn id="40974" idx="0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0989" name="AutoShape 25"/>
          <p:cNvCxnSpPr>
            <a:cxnSpLocks noChangeShapeType="1"/>
            <a:endCxn id="40972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0990" name="AutoShape 26"/>
          <p:cNvCxnSpPr>
            <a:cxnSpLocks noChangeShapeType="1"/>
            <a:stCxn id="40974" idx="2"/>
            <a:endCxn id="40975" idx="0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0991" name="AutoShape 27"/>
          <p:cNvCxnSpPr>
            <a:cxnSpLocks noChangeShapeType="1"/>
            <a:stCxn id="40975" idx="1"/>
            <a:endCxn id="40973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0992" name="AutoShape 28"/>
          <p:cNvCxnSpPr>
            <a:cxnSpLocks noChangeShapeType="1"/>
            <a:stCxn id="40975" idx="3"/>
            <a:endCxn id="40996" idx="0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40993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40994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40995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40996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40997" name="AutoShape 30"/>
          <p:cNvCxnSpPr>
            <a:cxnSpLocks noChangeShapeType="1"/>
            <a:stCxn id="40996" idx="2"/>
            <a:endCxn id="40993" idx="0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0998" name="AutoShape 31"/>
          <p:cNvCxnSpPr>
            <a:cxnSpLocks noChangeShapeType="1"/>
            <a:stCxn id="40993" idx="2"/>
            <a:endCxn id="40995" idx="0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0999" name="AutoShape 32"/>
          <p:cNvCxnSpPr>
            <a:cxnSpLocks noChangeShapeType="1"/>
            <a:stCxn id="40995" idx="2"/>
            <a:endCxn id="40994" idx="0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1000" name="AutoShape 33"/>
          <p:cNvCxnSpPr>
            <a:cxnSpLocks noChangeShapeType="1"/>
            <a:stCxn id="40994" idx="2"/>
            <a:endCxn id="40979" idx="0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1001" name="AutoShape 34"/>
          <p:cNvCxnSpPr>
            <a:cxnSpLocks noChangeShapeType="1"/>
            <a:stCxn id="40979" idx="2"/>
            <a:endCxn id="40983" idx="0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1002" name="AutoShape 35"/>
          <p:cNvCxnSpPr>
            <a:cxnSpLocks noChangeShapeType="1"/>
            <a:stCxn id="40983" idx="2"/>
            <a:endCxn id="40980" idx="0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1003" name="AutoShape 36"/>
          <p:cNvCxnSpPr>
            <a:cxnSpLocks noChangeShapeType="1"/>
            <a:stCxn id="40980" idx="2"/>
            <a:endCxn id="40981" idx="0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1004" name="AutoShape 37"/>
          <p:cNvCxnSpPr>
            <a:cxnSpLocks noChangeShapeType="1"/>
            <a:stCxn id="40981" idx="2"/>
            <a:endCxn id="40979" idx="1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1005" name="AutoShape 38"/>
          <p:cNvCxnSpPr>
            <a:cxnSpLocks noChangeShapeType="1"/>
            <a:stCxn id="40981" idx="3"/>
            <a:endCxn id="40985" idx="1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1006" name="AutoShape 39"/>
          <p:cNvCxnSpPr>
            <a:cxnSpLocks noChangeShapeType="1"/>
            <a:stCxn id="40985" idx="2"/>
            <a:endCxn id="40982" idx="0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1007" name="AutoShape 40"/>
          <p:cNvCxnSpPr>
            <a:cxnSpLocks noChangeShapeType="1"/>
            <a:stCxn id="40982" idx="2"/>
            <a:endCxn id="40984" idx="0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1008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41009" name="AutoShape 42"/>
          <p:cNvCxnSpPr>
            <a:cxnSpLocks noChangeShapeType="1"/>
            <a:stCxn id="40984" idx="2"/>
            <a:endCxn id="41008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1010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41011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41012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41013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41014" name="AutoShape 23"/>
          <p:cNvCxnSpPr>
            <a:cxnSpLocks noChangeShapeType="1"/>
            <a:endCxn id="40972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Logic Equivalent Checking (LEC)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06CF1B-86F0-4D46-BDD0-84F785FCAE17}" type="slidenum">
              <a:rPr lang="el-GR" altLang="en-US" smtClean="0"/>
              <a:pPr>
                <a:defRPr/>
              </a:pPr>
              <a:t>61</a:t>
            </a:fld>
            <a:endParaRPr lang="el-GR" altLang="en-US"/>
          </a:p>
        </p:txBody>
      </p:sp>
      <p:sp>
        <p:nvSpPr>
          <p:cNvPr id="6" name="Rectangle 17"/>
          <p:cNvSpPr txBox="1">
            <a:spLocks noChangeArrowheads="1"/>
          </p:cNvSpPr>
          <p:nvPr/>
        </p:nvSpPr>
        <p:spPr bwMode="auto">
          <a:xfrm>
            <a:off x="6156325" y="4652963"/>
            <a:ext cx="25304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2600" ker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Tool: Conformal</a:t>
            </a:r>
          </a:p>
        </p:txBody>
      </p:sp>
      <p:sp>
        <p:nvSpPr>
          <p:cNvPr id="41997" name="AutoShape 4"/>
          <p:cNvSpPr>
            <a:spLocks noChangeArrowheads="1"/>
          </p:cNvSpPr>
          <p:nvPr/>
        </p:nvSpPr>
        <p:spPr bwMode="auto">
          <a:xfrm>
            <a:off x="3492500" y="3284538"/>
            <a:ext cx="1439863" cy="10239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Logical Equivalence Checking</a:t>
            </a:r>
          </a:p>
        </p:txBody>
      </p:sp>
      <p:sp>
        <p:nvSpPr>
          <p:cNvPr id="41998" name="AutoShape 5"/>
          <p:cNvSpPr>
            <a:spLocks noChangeArrowheads="1"/>
          </p:cNvSpPr>
          <p:nvPr/>
        </p:nvSpPr>
        <p:spPr bwMode="auto">
          <a:xfrm>
            <a:off x="611188" y="3357563"/>
            <a:ext cx="1619250" cy="900112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Max timing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Liberty libraries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[.lib]</a:t>
            </a:r>
          </a:p>
        </p:txBody>
      </p:sp>
      <p:sp>
        <p:nvSpPr>
          <p:cNvPr id="41999" name="AutoShape 6"/>
          <p:cNvSpPr>
            <a:spLocks noChangeArrowheads="1"/>
          </p:cNvSpPr>
          <p:nvPr/>
        </p:nvSpPr>
        <p:spPr bwMode="auto">
          <a:xfrm>
            <a:off x="4284663" y="1125538"/>
            <a:ext cx="1439862" cy="1081087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Mapped netlist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[.v]</a:t>
            </a:r>
            <a:endParaRPr lang="en-US" sz="1400"/>
          </a:p>
        </p:txBody>
      </p:sp>
      <p:sp>
        <p:nvSpPr>
          <p:cNvPr id="42000" name="AutoShape 7"/>
          <p:cNvSpPr>
            <a:spLocks noChangeArrowheads="1"/>
          </p:cNvSpPr>
          <p:nvPr/>
        </p:nvSpPr>
        <p:spPr bwMode="auto">
          <a:xfrm>
            <a:off x="6732588" y="1844675"/>
            <a:ext cx="1439862" cy="1081088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Conformal script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[.lec]</a:t>
            </a:r>
            <a:endParaRPr lang="en-US" sz="1400"/>
          </a:p>
        </p:txBody>
      </p:sp>
      <p:sp>
        <p:nvSpPr>
          <p:cNvPr id="42001" name="AutoShape 8"/>
          <p:cNvSpPr>
            <a:spLocks noChangeArrowheads="1"/>
          </p:cNvSpPr>
          <p:nvPr/>
        </p:nvSpPr>
        <p:spPr bwMode="auto">
          <a:xfrm>
            <a:off x="2700338" y="1196975"/>
            <a:ext cx="1439862" cy="1008063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RTL description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[.v] / [.vhd]</a:t>
            </a:r>
          </a:p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cxnSp>
        <p:nvCxnSpPr>
          <p:cNvPr id="42002" name="AutoShape 9"/>
          <p:cNvCxnSpPr>
            <a:cxnSpLocks noChangeShapeType="1"/>
            <a:stCxn id="42001" idx="2"/>
            <a:endCxn id="41997" idx="0"/>
          </p:cNvCxnSpPr>
          <p:nvPr/>
        </p:nvCxnSpPr>
        <p:spPr bwMode="auto">
          <a:xfrm rot="16200000" flipH="1">
            <a:off x="3259137" y="2320926"/>
            <a:ext cx="1116013" cy="792162"/>
          </a:xfrm>
          <a:prstGeom prst="bentConnector3">
            <a:avLst>
              <a:gd name="adj1" fmla="val 52347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2003" name="AutoShape 11"/>
          <p:cNvCxnSpPr>
            <a:cxnSpLocks noChangeShapeType="1"/>
            <a:stCxn id="41999" idx="2"/>
            <a:endCxn id="41997" idx="0"/>
          </p:cNvCxnSpPr>
          <p:nvPr/>
        </p:nvCxnSpPr>
        <p:spPr bwMode="auto">
          <a:xfrm rot="5400000">
            <a:off x="4079875" y="2349500"/>
            <a:ext cx="1058863" cy="792163"/>
          </a:xfrm>
          <a:prstGeom prst="bentConnector3">
            <a:avLst>
              <a:gd name="adj1" fmla="val 49926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2004" name="AutoShape 12"/>
          <p:cNvCxnSpPr>
            <a:cxnSpLocks noChangeShapeType="1"/>
            <a:stCxn id="42000" idx="2"/>
            <a:endCxn id="41997" idx="3"/>
          </p:cNvCxnSpPr>
          <p:nvPr/>
        </p:nvCxnSpPr>
        <p:spPr bwMode="auto">
          <a:xfrm rot="5400000">
            <a:off x="5766595" y="2110581"/>
            <a:ext cx="862012" cy="2511425"/>
          </a:xfrm>
          <a:prstGeom prst="bentConnector2">
            <a:avLst/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2005" name="AutoShape 13"/>
          <p:cNvCxnSpPr>
            <a:cxnSpLocks noChangeShapeType="1"/>
            <a:stCxn id="41998" idx="4"/>
            <a:endCxn id="41997" idx="1"/>
          </p:cNvCxnSpPr>
          <p:nvPr/>
        </p:nvCxnSpPr>
        <p:spPr bwMode="auto">
          <a:xfrm flipV="1">
            <a:off x="2230438" y="3797300"/>
            <a:ext cx="1252537" cy="11113"/>
          </a:xfrm>
          <a:prstGeom prst="bentConnector3">
            <a:avLst>
              <a:gd name="adj1" fmla="val 50315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42006" name="AutoShape 14"/>
          <p:cNvSpPr>
            <a:spLocks noChangeArrowheads="1"/>
          </p:cNvSpPr>
          <p:nvPr/>
        </p:nvSpPr>
        <p:spPr bwMode="auto">
          <a:xfrm>
            <a:off x="3492500" y="5084763"/>
            <a:ext cx="1439863" cy="10080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LEC</a:t>
            </a:r>
            <a:br>
              <a:rPr lang="en-US" sz="1400">
                <a:solidFill>
                  <a:srgbClr val="000066"/>
                </a:solidFill>
              </a:rPr>
            </a:br>
            <a:r>
              <a:rPr lang="en-US" sz="1400">
                <a:solidFill>
                  <a:srgbClr val="000066"/>
                </a:solidFill>
              </a:rPr>
              <a:t>report</a:t>
            </a:r>
          </a:p>
        </p:txBody>
      </p:sp>
      <p:cxnSp>
        <p:nvCxnSpPr>
          <p:cNvPr id="42007" name="AutoShape 15"/>
          <p:cNvCxnSpPr>
            <a:cxnSpLocks noChangeShapeType="1"/>
            <a:stCxn id="41997" idx="2"/>
            <a:endCxn id="42006" idx="0"/>
          </p:cNvCxnSpPr>
          <p:nvPr/>
        </p:nvCxnSpPr>
        <p:spPr bwMode="auto">
          <a:xfrm rot="5400000">
            <a:off x="3834606" y="4696619"/>
            <a:ext cx="757238" cy="0"/>
          </a:xfrm>
          <a:prstGeom prst="straightConnector1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7EE9A-870D-6F48-B7C8-3A18732C9D0A}" type="slidenum">
              <a:rPr lang="el-GR" altLang="en-US" smtClean="0"/>
              <a:pPr>
                <a:defRPr/>
              </a:pPr>
              <a:t>62</a:t>
            </a:fld>
            <a:endParaRPr lang="el-GR" altLang="en-US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2555875" y="6237288"/>
            <a:ext cx="39608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l-GR" altLang="en-US" sz="1200">
                <a:latin typeface="+mj-lt"/>
                <a:ea typeface="+mn-ea"/>
                <a:cs typeface="+mn-cs"/>
              </a:rPr>
              <a:t>Sandro Bonacini - PH/ESE - sandro.bonacini@cern.ch</a:t>
            </a:r>
          </a:p>
        </p:txBody>
      </p:sp>
      <p:sp>
        <p:nvSpPr>
          <p:cNvPr id="43021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pic>
        <p:nvPicPr>
          <p:cNvPr id="43022" name="Picture 7" descr="snapshot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0350"/>
            <a:ext cx="60960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4" descr="snapshot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547813"/>
            <a:ext cx="6456362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5" descr="snapshot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3963" y="304800"/>
            <a:ext cx="284003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Picture 6" descr="snapshot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8725" y="3913188"/>
            <a:ext cx="2835275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6" name="AutoShape 11"/>
          <p:cNvSpPr>
            <a:spLocks noChangeArrowheads="1"/>
          </p:cNvSpPr>
          <p:nvPr/>
        </p:nvSpPr>
        <p:spPr bwMode="auto">
          <a:xfrm>
            <a:off x="4427538" y="549275"/>
            <a:ext cx="2447925" cy="503238"/>
          </a:xfrm>
          <a:prstGeom prst="wedgeRoundRectCallout">
            <a:avLst>
              <a:gd name="adj1" fmla="val 35213"/>
              <a:gd name="adj2" fmla="val 101102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/>
              <a:t>Synthesized netlist</a:t>
            </a:r>
          </a:p>
        </p:txBody>
      </p:sp>
      <p:sp>
        <p:nvSpPr>
          <p:cNvPr id="43027" name="AutoShape 12"/>
          <p:cNvSpPr>
            <a:spLocks noChangeArrowheads="1"/>
          </p:cNvSpPr>
          <p:nvPr/>
        </p:nvSpPr>
        <p:spPr bwMode="auto">
          <a:xfrm>
            <a:off x="4140200" y="6165850"/>
            <a:ext cx="2447925" cy="503238"/>
          </a:xfrm>
          <a:prstGeom prst="wedgeRoundRectCallout">
            <a:avLst>
              <a:gd name="adj1" fmla="val 43514"/>
              <a:gd name="adj2" fmla="val -102995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/>
              <a:t>User RTL code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0B637-FA9F-F64B-9241-FDC3040C1F2D}" type="slidenum">
              <a:rPr lang="el-GR" altLang="en-US" smtClean="0"/>
              <a:pPr>
                <a:defRPr/>
              </a:pPr>
              <a:t>63</a:t>
            </a:fld>
            <a:endParaRPr lang="el-GR" altLang="en-US"/>
          </a:p>
        </p:txBody>
      </p:sp>
      <p:sp>
        <p:nvSpPr>
          <p:cNvPr id="44044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latin typeface="Arial" charset="0"/>
              </a:rPr>
              <a:t>Floorplanning</a:t>
            </a:r>
          </a:p>
          <a:p>
            <a:pPr algn="ctr">
              <a:defRPr/>
            </a:pPr>
            <a:r>
              <a:rPr lang="en-US" sz="1400">
                <a:latin typeface="Arial" charset="0"/>
              </a:rPr>
              <a:t>&amp; power routing</a:t>
            </a:r>
          </a:p>
        </p:txBody>
      </p:sp>
      <p:sp>
        <p:nvSpPr>
          <p:cNvPr id="44048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44049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Congestion analysis</a:t>
            </a:r>
          </a:p>
        </p:txBody>
      </p:sp>
      <p:sp>
        <p:nvSpPr>
          <p:cNvPr id="44050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Logical Equivalence Checking</a:t>
            </a:r>
          </a:p>
        </p:txBody>
      </p:sp>
      <p:sp>
        <p:nvSpPr>
          <p:cNvPr id="44051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44052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44053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44054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DRC</a:t>
            </a:r>
          </a:p>
        </p:txBody>
      </p:sp>
      <p:sp>
        <p:nvSpPr>
          <p:cNvPr id="44055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DFM</a:t>
            </a:r>
          </a:p>
        </p:txBody>
      </p:sp>
      <p:sp>
        <p:nvSpPr>
          <p:cNvPr id="44056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LVS</a:t>
            </a:r>
          </a:p>
        </p:txBody>
      </p:sp>
      <p:sp>
        <p:nvSpPr>
          <p:cNvPr id="44057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Logical Equivalence Checking</a:t>
            </a:r>
          </a:p>
        </p:txBody>
      </p:sp>
      <p:cxnSp>
        <p:nvCxnSpPr>
          <p:cNvPr id="44058" name="AutoShape 21"/>
          <p:cNvCxnSpPr>
            <a:cxnSpLocks noChangeShapeType="1"/>
            <a:stCxn id="44044" idx="2"/>
            <a:endCxn id="44050" idx="0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59" name="AutoShape 22"/>
          <p:cNvCxnSpPr>
            <a:cxnSpLocks noChangeShapeType="1"/>
            <a:stCxn id="44050" idx="2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60" name="AutoShape 23"/>
          <p:cNvCxnSpPr>
            <a:cxnSpLocks noChangeShapeType="1"/>
            <a:endCxn id="44048" idx="0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61" name="AutoShape 25"/>
          <p:cNvCxnSpPr>
            <a:cxnSpLocks noChangeShapeType="1"/>
            <a:stCxn id="44050" idx="1"/>
            <a:endCxn id="44044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4062" name="AutoShape 26"/>
          <p:cNvCxnSpPr>
            <a:cxnSpLocks noChangeShapeType="1"/>
            <a:stCxn id="44048" idx="2"/>
            <a:endCxn id="44049" idx="0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63" name="AutoShape 27"/>
          <p:cNvCxnSpPr>
            <a:cxnSpLocks noChangeShapeType="1"/>
            <a:stCxn id="44049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4064" name="AutoShape 28"/>
          <p:cNvCxnSpPr>
            <a:cxnSpLocks noChangeShapeType="1"/>
            <a:stCxn id="44049" idx="3"/>
            <a:endCxn id="44068" idx="0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44065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44066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44067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44068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44069" name="AutoShape 30"/>
          <p:cNvCxnSpPr>
            <a:cxnSpLocks noChangeShapeType="1"/>
            <a:stCxn id="44068" idx="2"/>
            <a:endCxn id="44065" idx="0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70" name="AutoShape 31"/>
          <p:cNvCxnSpPr>
            <a:cxnSpLocks noChangeShapeType="1"/>
            <a:stCxn id="44065" idx="2"/>
            <a:endCxn id="44067" idx="0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71" name="AutoShape 32"/>
          <p:cNvCxnSpPr>
            <a:cxnSpLocks noChangeShapeType="1"/>
            <a:stCxn id="44067" idx="2"/>
            <a:endCxn id="44066" idx="0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72" name="AutoShape 33"/>
          <p:cNvCxnSpPr>
            <a:cxnSpLocks noChangeShapeType="1"/>
            <a:stCxn id="44066" idx="2"/>
            <a:endCxn id="44051" idx="0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73" name="AutoShape 34"/>
          <p:cNvCxnSpPr>
            <a:cxnSpLocks noChangeShapeType="1"/>
            <a:stCxn id="44051" idx="2"/>
            <a:endCxn id="44055" idx="0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4074" name="AutoShape 35"/>
          <p:cNvCxnSpPr>
            <a:cxnSpLocks noChangeShapeType="1"/>
            <a:stCxn id="44055" idx="2"/>
            <a:endCxn id="44052" idx="0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75" name="AutoShape 36"/>
          <p:cNvCxnSpPr>
            <a:cxnSpLocks noChangeShapeType="1"/>
            <a:stCxn id="44052" idx="2"/>
            <a:endCxn id="44053" idx="0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76" name="AutoShape 37"/>
          <p:cNvCxnSpPr>
            <a:cxnSpLocks noChangeShapeType="1"/>
            <a:stCxn id="44053" idx="2"/>
            <a:endCxn id="44051" idx="1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4077" name="AutoShape 38"/>
          <p:cNvCxnSpPr>
            <a:cxnSpLocks noChangeShapeType="1"/>
            <a:stCxn id="44053" idx="3"/>
            <a:endCxn id="44057" idx="1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4078" name="AutoShape 39"/>
          <p:cNvCxnSpPr>
            <a:cxnSpLocks noChangeShapeType="1"/>
            <a:stCxn id="44057" idx="2"/>
            <a:endCxn id="44054" idx="0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4079" name="AutoShape 40"/>
          <p:cNvCxnSpPr>
            <a:cxnSpLocks noChangeShapeType="1"/>
            <a:stCxn id="44054" idx="2"/>
            <a:endCxn id="44056" idx="0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4080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44081" name="AutoShape 42"/>
          <p:cNvCxnSpPr>
            <a:cxnSpLocks noChangeShapeType="1"/>
            <a:stCxn id="44056" idx="2"/>
            <a:endCxn id="44080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4082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44083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44084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44085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44086" name="AutoShape 23"/>
          <p:cNvCxnSpPr>
            <a:cxnSpLocks noChangeShapeType="1"/>
            <a:endCxn id="44044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Design Import and floorplaning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63559-B2F7-4645-BC52-714BAE3F0983}" type="slidenum">
              <a:rPr lang="el-GR" altLang="en-US" smtClean="0"/>
              <a:pPr>
                <a:defRPr/>
              </a:pPr>
              <a:t>64</a:t>
            </a:fld>
            <a:endParaRPr lang="el-GR" altLang="en-US"/>
          </a:p>
        </p:txBody>
      </p:sp>
      <p:sp>
        <p:nvSpPr>
          <p:cNvPr id="45068" name="Rectangle 17"/>
          <p:cNvSpPr>
            <a:spLocks noChangeArrowheads="1"/>
          </p:cNvSpPr>
          <p:nvPr/>
        </p:nvSpPr>
        <p:spPr bwMode="auto">
          <a:xfrm>
            <a:off x="6156325" y="4652963"/>
            <a:ext cx="25304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</a:pPr>
            <a:r>
              <a:rPr lang="en-US" sz="2600">
                <a:solidFill>
                  <a:srgbClr val="003366"/>
                </a:solidFill>
              </a:rPr>
              <a:t>Tool: Encounter</a:t>
            </a:r>
          </a:p>
        </p:txBody>
      </p:sp>
      <p:sp>
        <p:nvSpPr>
          <p:cNvPr id="45069" name="AutoShape 8"/>
          <p:cNvSpPr>
            <a:spLocks noChangeArrowheads="1"/>
          </p:cNvSpPr>
          <p:nvPr/>
        </p:nvSpPr>
        <p:spPr bwMode="auto">
          <a:xfrm>
            <a:off x="3635375" y="1125538"/>
            <a:ext cx="1439863" cy="1081087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Mapped netlist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[.v]</a:t>
            </a:r>
            <a:endParaRPr lang="en-US" sz="1400"/>
          </a:p>
        </p:txBody>
      </p:sp>
      <p:sp>
        <p:nvSpPr>
          <p:cNvPr id="45070" name="AutoShape 9"/>
          <p:cNvSpPr>
            <a:spLocks noChangeArrowheads="1"/>
          </p:cNvSpPr>
          <p:nvPr/>
        </p:nvSpPr>
        <p:spPr bwMode="auto">
          <a:xfrm>
            <a:off x="1116013" y="1125538"/>
            <a:ext cx="1439862" cy="10080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RTL description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[.v] / [.vhd]</a:t>
            </a:r>
          </a:p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45071" name="AutoShape 10"/>
          <p:cNvSpPr>
            <a:spLocks noChangeArrowheads="1"/>
          </p:cNvSpPr>
          <p:nvPr/>
        </p:nvSpPr>
        <p:spPr bwMode="auto">
          <a:xfrm>
            <a:off x="468313" y="5265738"/>
            <a:ext cx="1619250" cy="900112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Standard cells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library [.oa]</a:t>
            </a:r>
          </a:p>
        </p:txBody>
      </p:sp>
      <p:sp>
        <p:nvSpPr>
          <p:cNvPr id="45072" name="AutoShape 11"/>
          <p:cNvSpPr>
            <a:spLocks noChangeArrowheads="1"/>
          </p:cNvSpPr>
          <p:nvPr/>
        </p:nvSpPr>
        <p:spPr bwMode="auto">
          <a:xfrm>
            <a:off x="468313" y="4473575"/>
            <a:ext cx="1619250" cy="900113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QX tech file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[.tch]</a:t>
            </a:r>
          </a:p>
        </p:txBody>
      </p:sp>
      <p:sp>
        <p:nvSpPr>
          <p:cNvPr id="45073" name="AutoShape 12"/>
          <p:cNvSpPr>
            <a:spLocks noChangeArrowheads="1"/>
          </p:cNvSpPr>
          <p:nvPr/>
        </p:nvSpPr>
        <p:spPr bwMode="auto">
          <a:xfrm>
            <a:off x="468313" y="3681413"/>
            <a:ext cx="1619250" cy="900112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Capacitance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tables [.CapTbl]</a:t>
            </a:r>
          </a:p>
        </p:txBody>
      </p:sp>
      <p:sp>
        <p:nvSpPr>
          <p:cNvPr id="45074" name="AutoShape 13"/>
          <p:cNvSpPr>
            <a:spLocks noChangeArrowheads="1"/>
          </p:cNvSpPr>
          <p:nvPr/>
        </p:nvSpPr>
        <p:spPr bwMode="auto">
          <a:xfrm>
            <a:off x="468313" y="2889250"/>
            <a:ext cx="1619250" cy="900113"/>
          </a:xfrm>
          <a:prstGeom prst="can">
            <a:avLst>
              <a:gd name="adj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Min/Max timing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Liberty libraries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[.lib]</a:t>
            </a:r>
          </a:p>
        </p:txBody>
      </p:sp>
      <p:sp>
        <p:nvSpPr>
          <p:cNvPr id="45075" name="AutoShape 14"/>
          <p:cNvSpPr>
            <a:spLocks noChangeArrowheads="1"/>
          </p:cNvSpPr>
          <p:nvPr/>
        </p:nvSpPr>
        <p:spPr bwMode="auto">
          <a:xfrm>
            <a:off x="3636963" y="5084763"/>
            <a:ext cx="1439862" cy="1081087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Floorplanned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[.oa]</a:t>
            </a:r>
            <a:endParaRPr lang="en-US" sz="1400"/>
          </a:p>
        </p:txBody>
      </p:sp>
      <p:cxnSp>
        <p:nvCxnSpPr>
          <p:cNvPr id="45076" name="AutoShape 15"/>
          <p:cNvCxnSpPr>
            <a:cxnSpLocks noChangeShapeType="1"/>
            <a:stCxn id="45074" idx="4"/>
          </p:cNvCxnSpPr>
          <p:nvPr/>
        </p:nvCxnSpPr>
        <p:spPr bwMode="auto">
          <a:xfrm>
            <a:off x="2087563" y="3340100"/>
            <a:ext cx="1539875" cy="306388"/>
          </a:xfrm>
          <a:prstGeom prst="bentConnector3">
            <a:avLst>
              <a:gd name="adj1" fmla="val 5031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5077" name="AutoShape 16"/>
          <p:cNvCxnSpPr>
            <a:cxnSpLocks noChangeShapeType="1"/>
            <a:stCxn id="45073" idx="4"/>
          </p:cNvCxnSpPr>
          <p:nvPr/>
        </p:nvCxnSpPr>
        <p:spPr bwMode="auto">
          <a:xfrm flipV="1">
            <a:off x="2087563" y="3646488"/>
            <a:ext cx="1539875" cy="485775"/>
          </a:xfrm>
          <a:prstGeom prst="bentConnector3">
            <a:avLst>
              <a:gd name="adj1" fmla="val 5031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5078" name="AutoShape 17"/>
          <p:cNvCxnSpPr>
            <a:cxnSpLocks noChangeShapeType="1"/>
            <a:stCxn id="45072" idx="4"/>
          </p:cNvCxnSpPr>
          <p:nvPr/>
        </p:nvCxnSpPr>
        <p:spPr bwMode="auto">
          <a:xfrm flipV="1">
            <a:off x="2087563" y="3646488"/>
            <a:ext cx="1539875" cy="1277937"/>
          </a:xfrm>
          <a:prstGeom prst="bentConnector3">
            <a:avLst>
              <a:gd name="adj1" fmla="val 5031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5079" name="AutoShape 18"/>
          <p:cNvCxnSpPr>
            <a:cxnSpLocks noChangeShapeType="1"/>
            <a:stCxn id="45071" idx="4"/>
          </p:cNvCxnSpPr>
          <p:nvPr/>
        </p:nvCxnSpPr>
        <p:spPr bwMode="auto">
          <a:xfrm flipV="1">
            <a:off x="2087563" y="3646488"/>
            <a:ext cx="1539875" cy="2070100"/>
          </a:xfrm>
          <a:prstGeom prst="bentConnector3">
            <a:avLst>
              <a:gd name="adj1" fmla="val 50310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5080" name="AutoShape 19"/>
          <p:cNvCxnSpPr>
            <a:cxnSpLocks noChangeShapeType="1"/>
            <a:stCxn id="45070" idx="3"/>
          </p:cNvCxnSpPr>
          <p:nvPr/>
        </p:nvCxnSpPr>
        <p:spPr bwMode="auto">
          <a:xfrm>
            <a:off x="2565400" y="1630363"/>
            <a:ext cx="1062038" cy="2016125"/>
          </a:xfrm>
          <a:prstGeom prst="bentConnector3">
            <a:avLst>
              <a:gd name="adj1" fmla="val 49926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5081" name="AutoShape 20"/>
          <p:cNvCxnSpPr>
            <a:cxnSpLocks noChangeShapeType="1"/>
            <a:stCxn id="45069" idx="2"/>
            <a:endCxn id="45085" idx="0"/>
          </p:cNvCxnSpPr>
          <p:nvPr/>
        </p:nvCxnSpPr>
        <p:spPr bwMode="auto">
          <a:xfrm rot="16200000" flipH="1">
            <a:off x="3863181" y="2709069"/>
            <a:ext cx="987425" cy="1588"/>
          </a:xfrm>
          <a:prstGeom prst="bentConnector3">
            <a:avLst>
              <a:gd name="adj1" fmla="val 49838"/>
            </a:avLst>
          </a:prstGeom>
          <a:noFill/>
          <a:ln w="28575" cap="rnd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5082" name="AutoShape 21"/>
          <p:cNvCxnSpPr>
            <a:cxnSpLocks noChangeShapeType="1"/>
            <a:stCxn id="45085" idx="2"/>
            <a:endCxn id="45075" idx="0"/>
          </p:cNvCxnSpPr>
          <p:nvPr/>
        </p:nvCxnSpPr>
        <p:spPr bwMode="auto">
          <a:xfrm>
            <a:off x="4357688" y="4013200"/>
            <a:ext cx="0" cy="1062038"/>
          </a:xfrm>
          <a:prstGeom prst="straightConnector1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6011863" y="3141663"/>
            <a:ext cx="1439862" cy="10080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Reports</a:t>
            </a:r>
          </a:p>
        </p:txBody>
      </p:sp>
      <p:cxnSp>
        <p:nvCxnSpPr>
          <p:cNvPr id="45084" name="AutoShape 28"/>
          <p:cNvCxnSpPr>
            <a:cxnSpLocks noChangeShapeType="1"/>
            <a:endCxn id="45083" idx="1"/>
          </p:cNvCxnSpPr>
          <p:nvPr/>
        </p:nvCxnSpPr>
        <p:spPr bwMode="auto">
          <a:xfrm>
            <a:off x="5086350" y="3646488"/>
            <a:ext cx="915988" cy="0"/>
          </a:xfrm>
          <a:prstGeom prst="straightConnector1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5085" name="AutoShape 5"/>
          <p:cNvSpPr>
            <a:spLocks noChangeArrowheads="1"/>
          </p:cNvSpPr>
          <p:nvPr/>
        </p:nvSpPr>
        <p:spPr bwMode="auto">
          <a:xfrm>
            <a:off x="3636963" y="3213100"/>
            <a:ext cx="1439862" cy="79057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Design Import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B5B17-7296-6348-A7BC-8AF06F48CB2A}" type="slidenum">
              <a:rPr lang="el-GR" altLang="en-US" smtClean="0"/>
              <a:pPr>
                <a:defRPr/>
              </a:pPr>
              <a:t>65</a:t>
            </a:fld>
            <a:endParaRPr lang="el-GR" altLang="en-US"/>
          </a:p>
        </p:txBody>
      </p:sp>
      <p:sp>
        <p:nvSpPr>
          <p:cNvPr id="46092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pic>
        <p:nvPicPr>
          <p:cNvPr id="46093" name="Picture 5" descr="snapshot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4926012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4" name="Picture 6" descr="snapshot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6700" y="1268413"/>
            <a:ext cx="6337300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Floorplanning &amp; Power Routing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D597A-FC3A-C14E-81E6-36D7FF8493BD}" type="slidenum">
              <a:rPr lang="el-GR" altLang="en-US" smtClean="0"/>
              <a:pPr>
                <a:defRPr/>
              </a:pPr>
              <a:t>66</a:t>
            </a:fld>
            <a:endParaRPr lang="el-GR" altLang="en-US"/>
          </a:p>
        </p:txBody>
      </p:sp>
      <p:sp>
        <p:nvSpPr>
          <p:cNvPr id="47116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484313"/>
            <a:ext cx="29622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900" ker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Define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1700" kern="0">
                <a:solidFill>
                  <a:srgbClr val="003366"/>
                </a:solidFill>
                <a:latin typeface="+mn-lt"/>
              </a:rPr>
              <a:t>Chip/core size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1700" kern="0">
                <a:solidFill>
                  <a:srgbClr val="003366"/>
                </a:solidFill>
                <a:latin typeface="+mn-lt"/>
              </a:rPr>
              <a:t>target area utilization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1700" kern="0">
                <a:solidFill>
                  <a:srgbClr val="003366"/>
                </a:solidFill>
                <a:latin typeface="+mn-lt"/>
              </a:rPr>
              <a:t>I/O placement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1700" kern="0">
                <a:solidFill>
                  <a:srgbClr val="003366"/>
                </a:solidFill>
                <a:latin typeface="+mn-lt"/>
              </a:rPr>
              <a:t>module placement in case of TMR or other special constraints</a:t>
            </a:r>
            <a:br>
              <a:rPr lang="en-US" sz="1700" kern="0">
                <a:solidFill>
                  <a:srgbClr val="003366"/>
                </a:solidFill>
                <a:latin typeface="+mn-lt"/>
              </a:rPr>
            </a:br>
            <a:endParaRPr lang="en-US" sz="1700" kern="0">
              <a:solidFill>
                <a:srgbClr val="003366"/>
              </a:solidFill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900" ker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Power planning/routing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1700" kern="0">
                <a:solidFill>
                  <a:srgbClr val="003366"/>
                </a:solidFill>
                <a:latin typeface="+mn-lt"/>
              </a:rPr>
              <a:t>Core/block rings and stripes</a:t>
            </a:r>
          </a:p>
        </p:txBody>
      </p:sp>
      <p:pic>
        <p:nvPicPr>
          <p:cNvPr id="47118" name="Picture 5" descr="snapshot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3600" y="981075"/>
            <a:ext cx="51308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snapshot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581525"/>
            <a:ext cx="35433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62DD36-B3F4-3748-B2E5-51FEA7833A66}" type="slidenum">
              <a:rPr lang="el-GR" altLang="en-US" smtClean="0"/>
              <a:pPr>
                <a:defRPr/>
              </a:pPr>
              <a:t>67</a:t>
            </a:fld>
            <a:endParaRPr lang="el-GR" altLang="en-US"/>
          </a:p>
        </p:txBody>
      </p:sp>
      <p:sp>
        <p:nvSpPr>
          <p:cNvPr id="48140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48141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Placement</a:t>
            </a:r>
          </a:p>
        </p:txBody>
      </p:sp>
      <p:sp>
        <p:nvSpPr>
          <p:cNvPr id="48145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Congestion analysis</a:t>
            </a:r>
          </a:p>
        </p:txBody>
      </p:sp>
      <p:sp>
        <p:nvSpPr>
          <p:cNvPr id="48146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Logical Equivalence Checking</a:t>
            </a:r>
          </a:p>
        </p:txBody>
      </p:sp>
      <p:sp>
        <p:nvSpPr>
          <p:cNvPr id="48147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48148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48149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48150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DRC</a:t>
            </a:r>
          </a:p>
        </p:txBody>
      </p:sp>
      <p:sp>
        <p:nvSpPr>
          <p:cNvPr id="48151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DFM</a:t>
            </a:r>
          </a:p>
        </p:txBody>
      </p:sp>
      <p:sp>
        <p:nvSpPr>
          <p:cNvPr id="48152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LVS</a:t>
            </a:r>
          </a:p>
        </p:txBody>
      </p:sp>
      <p:sp>
        <p:nvSpPr>
          <p:cNvPr id="48153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Logical Equivalence Checking</a:t>
            </a:r>
          </a:p>
        </p:txBody>
      </p:sp>
      <p:cxnSp>
        <p:nvCxnSpPr>
          <p:cNvPr id="48154" name="AutoShape 21"/>
          <p:cNvCxnSpPr>
            <a:cxnSpLocks noChangeShapeType="1"/>
            <a:stCxn id="48140" idx="2"/>
            <a:endCxn id="48146" idx="0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55" name="AutoShape 22"/>
          <p:cNvCxnSpPr>
            <a:cxnSpLocks noChangeShapeType="1"/>
            <a:stCxn id="48146" idx="2"/>
            <a:endCxn id="48141" idx="0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56" name="AutoShape 23"/>
          <p:cNvCxnSpPr>
            <a:cxnSpLocks noChangeShapeType="1"/>
            <a:stCxn id="48141" idx="2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57" name="AutoShape 25"/>
          <p:cNvCxnSpPr>
            <a:cxnSpLocks noChangeShapeType="1"/>
            <a:stCxn id="48146" idx="1"/>
            <a:endCxn id="48140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8158" name="AutoShape 26"/>
          <p:cNvCxnSpPr>
            <a:cxnSpLocks noChangeShapeType="1"/>
            <a:endCxn id="48145" idx="0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59" name="AutoShape 27"/>
          <p:cNvCxnSpPr>
            <a:cxnSpLocks noChangeShapeType="1"/>
            <a:stCxn id="48145" idx="1"/>
            <a:endCxn id="48141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8160" name="AutoShape 28"/>
          <p:cNvCxnSpPr>
            <a:cxnSpLocks noChangeShapeType="1"/>
            <a:stCxn id="48145" idx="3"/>
            <a:endCxn id="48164" idx="0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48161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48162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48163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48164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48165" name="AutoShape 30"/>
          <p:cNvCxnSpPr>
            <a:cxnSpLocks noChangeShapeType="1"/>
            <a:stCxn id="48164" idx="2"/>
            <a:endCxn id="48161" idx="0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66" name="AutoShape 31"/>
          <p:cNvCxnSpPr>
            <a:cxnSpLocks noChangeShapeType="1"/>
            <a:stCxn id="48161" idx="2"/>
            <a:endCxn id="48163" idx="0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67" name="AutoShape 32"/>
          <p:cNvCxnSpPr>
            <a:cxnSpLocks noChangeShapeType="1"/>
            <a:stCxn id="48163" idx="2"/>
            <a:endCxn id="48162" idx="0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68" name="AutoShape 33"/>
          <p:cNvCxnSpPr>
            <a:cxnSpLocks noChangeShapeType="1"/>
            <a:stCxn id="48162" idx="2"/>
            <a:endCxn id="48147" idx="0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69" name="AutoShape 34"/>
          <p:cNvCxnSpPr>
            <a:cxnSpLocks noChangeShapeType="1"/>
            <a:stCxn id="48147" idx="2"/>
            <a:endCxn id="48151" idx="0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8170" name="AutoShape 35"/>
          <p:cNvCxnSpPr>
            <a:cxnSpLocks noChangeShapeType="1"/>
            <a:stCxn id="48151" idx="2"/>
            <a:endCxn id="48148" idx="0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71" name="AutoShape 36"/>
          <p:cNvCxnSpPr>
            <a:cxnSpLocks noChangeShapeType="1"/>
            <a:stCxn id="48148" idx="2"/>
            <a:endCxn id="48149" idx="0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72" name="AutoShape 37"/>
          <p:cNvCxnSpPr>
            <a:cxnSpLocks noChangeShapeType="1"/>
            <a:stCxn id="48149" idx="2"/>
            <a:endCxn id="48147" idx="1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8173" name="AutoShape 38"/>
          <p:cNvCxnSpPr>
            <a:cxnSpLocks noChangeShapeType="1"/>
            <a:stCxn id="48149" idx="3"/>
            <a:endCxn id="48153" idx="1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48174" name="AutoShape 39"/>
          <p:cNvCxnSpPr>
            <a:cxnSpLocks noChangeShapeType="1"/>
            <a:stCxn id="48153" idx="2"/>
            <a:endCxn id="48150" idx="0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8175" name="AutoShape 40"/>
          <p:cNvCxnSpPr>
            <a:cxnSpLocks noChangeShapeType="1"/>
            <a:stCxn id="48150" idx="2"/>
            <a:endCxn id="48152" idx="0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8176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48177" name="AutoShape 42"/>
          <p:cNvCxnSpPr>
            <a:cxnSpLocks noChangeShapeType="1"/>
            <a:stCxn id="48152" idx="2"/>
            <a:endCxn id="48176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8178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48179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48180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48181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48182" name="AutoShape 23"/>
          <p:cNvCxnSpPr>
            <a:cxnSpLocks noChangeShapeType="1"/>
            <a:endCxn id="48140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Placement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4F04F-DA44-1541-9831-CE8D99F84D05}" type="slidenum">
              <a:rPr lang="el-GR" altLang="en-US" smtClean="0"/>
              <a:pPr>
                <a:defRPr/>
              </a:pPr>
              <a:t>68</a:t>
            </a:fld>
            <a:endParaRPr lang="el-GR" altLang="en-US"/>
          </a:p>
        </p:txBody>
      </p:sp>
      <p:cxnSp>
        <p:nvCxnSpPr>
          <p:cNvPr id="49164" name="AutoShape 15"/>
          <p:cNvCxnSpPr>
            <a:cxnSpLocks noChangeShapeType="1"/>
            <a:stCxn id="49166" idx="1"/>
            <a:endCxn id="49178" idx="0"/>
          </p:cNvCxnSpPr>
          <p:nvPr/>
        </p:nvCxnSpPr>
        <p:spPr bwMode="auto">
          <a:xfrm rot="10800000" flipV="1">
            <a:off x="1692275" y="3924300"/>
            <a:ext cx="1214438" cy="1366838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8" name="Rectangle 18"/>
          <p:cNvSpPr txBox="1">
            <a:spLocks noChangeArrowheads="1"/>
          </p:cNvSpPr>
          <p:nvPr/>
        </p:nvSpPr>
        <p:spPr bwMode="auto">
          <a:xfrm>
            <a:off x="250825" y="1484313"/>
            <a:ext cx="23145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2000" ker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Encounter command file</a:t>
            </a:r>
          </a:p>
        </p:txBody>
      </p:sp>
      <p:sp>
        <p:nvSpPr>
          <p:cNvPr id="49166" name="AutoShape 4"/>
          <p:cNvSpPr>
            <a:spLocks noChangeArrowheads="1"/>
          </p:cNvSpPr>
          <p:nvPr/>
        </p:nvSpPr>
        <p:spPr bwMode="auto">
          <a:xfrm>
            <a:off x="2916238" y="3716338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49167" name="AutoShape 5"/>
          <p:cNvSpPr>
            <a:spLocks noChangeArrowheads="1"/>
          </p:cNvSpPr>
          <p:nvPr/>
        </p:nvSpPr>
        <p:spPr bwMode="auto">
          <a:xfrm>
            <a:off x="2916238" y="4437063"/>
            <a:ext cx="1439862" cy="5762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Scan-chain reorder</a:t>
            </a:r>
          </a:p>
        </p:txBody>
      </p:sp>
      <p:cxnSp>
        <p:nvCxnSpPr>
          <p:cNvPr id="49168" name="AutoShape 6"/>
          <p:cNvCxnSpPr>
            <a:cxnSpLocks noChangeShapeType="1"/>
            <a:stCxn id="49166" idx="2"/>
            <a:endCxn id="49167" idx="0"/>
          </p:cNvCxnSpPr>
          <p:nvPr/>
        </p:nvCxnSpPr>
        <p:spPr bwMode="auto">
          <a:xfrm>
            <a:off x="3636963" y="4141788"/>
            <a:ext cx="0" cy="2857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49169" name="AutoShape 7"/>
          <p:cNvSpPr>
            <a:spLocks noChangeArrowheads="1"/>
          </p:cNvSpPr>
          <p:nvPr/>
        </p:nvSpPr>
        <p:spPr bwMode="auto">
          <a:xfrm>
            <a:off x="2916238" y="1052513"/>
            <a:ext cx="1439862" cy="792162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Floorplanned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sp>
        <p:nvSpPr>
          <p:cNvPr id="49170" name="AutoShape 8"/>
          <p:cNvSpPr>
            <a:spLocks noChangeArrowheads="1"/>
          </p:cNvSpPr>
          <p:nvPr/>
        </p:nvSpPr>
        <p:spPr bwMode="auto">
          <a:xfrm>
            <a:off x="2916238" y="2133600"/>
            <a:ext cx="1439862" cy="5762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Connect cells power/ground</a:t>
            </a:r>
          </a:p>
        </p:txBody>
      </p:sp>
      <p:sp>
        <p:nvSpPr>
          <p:cNvPr id="49171" name="AutoShape 9"/>
          <p:cNvSpPr>
            <a:spLocks noChangeArrowheads="1"/>
          </p:cNvSpPr>
          <p:nvPr/>
        </p:nvSpPr>
        <p:spPr bwMode="auto">
          <a:xfrm>
            <a:off x="2916238" y="2997200"/>
            <a:ext cx="1439862" cy="431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Add tap cells</a:t>
            </a:r>
          </a:p>
        </p:txBody>
      </p:sp>
      <p:sp>
        <p:nvSpPr>
          <p:cNvPr id="49172" name="AutoShape 11"/>
          <p:cNvSpPr>
            <a:spLocks noChangeArrowheads="1"/>
          </p:cNvSpPr>
          <p:nvPr/>
        </p:nvSpPr>
        <p:spPr bwMode="auto">
          <a:xfrm>
            <a:off x="2916238" y="5300663"/>
            <a:ext cx="1439862" cy="792162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Placed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cxnSp>
        <p:nvCxnSpPr>
          <p:cNvPr id="49173" name="AutoShape 12"/>
          <p:cNvCxnSpPr>
            <a:cxnSpLocks noChangeShapeType="1"/>
            <a:stCxn id="49169" idx="2"/>
            <a:endCxn id="49170" idx="0"/>
          </p:cNvCxnSpPr>
          <p:nvPr/>
        </p:nvCxnSpPr>
        <p:spPr bwMode="auto">
          <a:xfrm>
            <a:off x="3636963" y="1854200"/>
            <a:ext cx="0" cy="269875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9174" name="AutoShape 13"/>
          <p:cNvCxnSpPr>
            <a:cxnSpLocks noChangeShapeType="1"/>
            <a:stCxn id="49170" idx="2"/>
            <a:endCxn id="49171" idx="0"/>
          </p:cNvCxnSpPr>
          <p:nvPr/>
        </p:nvCxnSpPr>
        <p:spPr bwMode="auto">
          <a:xfrm>
            <a:off x="3636963" y="2719388"/>
            <a:ext cx="0" cy="268287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9175" name="AutoShape 14"/>
          <p:cNvCxnSpPr>
            <a:cxnSpLocks noChangeShapeType="1"/>
            <a:stCxn id="49171" idx="2"/>
            <a:endCxn id="49166" idx="0"/>
          </p:cNvCxnSpPr>
          <p:nvPr/>
        </p:nvCxnSpPr>
        <p:spPr bwMode="auto">
          <a:xfrm>
            <a:off x="3636963" y="3438525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9176" name="AutoShape 15"/>
          <p:cNvCxnSpPr>
            <a:cxnSpLocks noChangeShapeType="1"/>
            <a:stCxn id="49167" idx="2"/>
            <a:endCxn id="49172" idx="0"/>
          </p:cNvCxnSpPr>
          <p:nvPr/>
        </p:nvCxnSpPr>
        <p:spPr bwMode="auto">
          <a:xfrm>
            <a:off x="3636963" y="502285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pic>
        <p:nvPicPr>
          <p:cNvPr id="49177" name="Picture 16" descr="snapshot1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125538"/>
            <a:ext cx="4478337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8" name="AutoShape 14"/>
          <p:cNvSpPr>
            <a:spLocks noChangeArrowheads="1"/>
          </p:cNvSpPr>
          <p:nvPr/>
        </p:nvSpPr>
        <p:spPr bwMode="auto">
          <a:xfrm>
            <a:off x="971550" y="5300663"/>
            <a:ext cx="1439863" cy="7921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Reports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Placement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28D0E-B416-3B47-B25B-BEC5259D60E4}" type="slidenum">
              <a:rPr lang="el-GR" altLang="en-US" smtClean="0"/>
              <a:pPr>
                <a:defRPr/>
              </a:pPr>
              <a:t>69</a:t>
            </a:fld>
            <a:endParaRPr lang="el-GR" alt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2555875" y="6237288"/>
            <a:ext cx="39608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l-GR" altLang="en-US" sz="1200">
                <a:latin typeface="+mj-lt"/>
                <a:ea typeface="+mn-ea"/>
                <a:cs typeface="+mn-cs"/>
              </a:rPr>
              <a:t>Sandro Bonacini - PH/ESE - sandro.bonacini@cern.ch</a:t>
            </a:r>
          </a:p>
        </p:txBody>
      </p:sp>
      <p:pic>
        <p:nvPicPr>
          <p:cNvPr id="50189" name="Picture 5" descr="snapshot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5643563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0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pic>
        <p:nvPicPr>
          <p:cNvPr id="11" name="Picture 4" descr="snapshot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" y="1035050"/>
            <a:ext cx="54991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827088" y="5589588"/>
            <a:ext cx="2016125" cy="647700"/>
          </a:xfrm>
          <a:prstGeom prst="wedgeRoundRectCallout">
            <a:avLst>
              <a:gd name="adj1" fmla="val -35042"/>
              <a:gd name="adj2" fmla="val -83333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800"/>
              <a:t>Power/ground connections</a:t>
            </a:r>
          </a:p>
        </p:txBody>
      </p:sp>
      <p:pic>
        <p:nvPicPr>
          <p:cNvPr id="13" name="Picture 5" descr="snapshot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200" y="1001713"/>
            <a:ext cx="7710488" cy="552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1547813" y="5084763"/>
            <a:ext cx="1511300" cy="360362"/>
          </a:xfrm>
          <a:prstGeom prst="wedgeRoundRectCallout">
            <a:avLst>
              <a:gd name="adj1" fmla="val 63130"/>
              <a:gd name="adj2" fmla="val -135463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/>
              <a:t>Tap cells</a:t>
            </a:r>
          </a:p>
        </p:txBody>
      </p:sp>
      <p:pic>
        <p:nvPicPr>
          <p:cNvPr id="15" name="Picture 8" descr="snapshot1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1341438"/>
            <a:ext cx="7561262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apshot1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4788" y="1470025"/>
            <a:ext cx="7561262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1547813" y="5157788"/>
            <a:ext cx="1511300" cy="647700"/>
          </a:xfrm>
          <a:prstGeom prst="wedgeRoundRectCallout">
            <a:avLst>
              <a:gd name="adj1" fmla="val 67856"/>
              <a:gd name="adj2" fmla="val -101963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800"/>
              <a:t>Standard cells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cross-section (DM)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7</a:t>
            </a:fld>
            <a:endParaRPr lang="el-GR" altLang="en-US"/>
          </a:p>
        </p:txBody>
      </p:sp>
      <p:pic>
        <p:nvPicPr>
          <p:cNvPr id="8" name="Picture 7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7543800" cy="4890373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C0099-1C6E-3249-97B5-4BDFB19C73B2}" type="slidenum">
              <a:rPr lang="el-GR" altLang="en-US" smtClean="0"/>
              <a:pPr>
                <a:defRPr/>
              </a:pPr>
              <a:t>70</a:t>
            </a:fld>
            <a:endParaRPr lang="el-GR" altLang="en-US"/>
          </a:p>
        </p:txBody>
      </p:sp>
      <p:sp>
        <p:nvSpPr>
          <p:cNvPr id="51212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51213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  <p:sp>
        <p:nvSpPr>
          <p:cNvPr id="51214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66"/>
                </a:solidFill>
                <a:latin typeface="Arial" charset="0"/>
              </a:rPr>
              <a:t>Congestion analysis</a:t>
            </a:r>
          </a:p>
        </p:txBody>
      </p:sp>
      <p:sp>
        <p:nvSpPr>
          <p:cNvPr id="51218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Logical Equivalence Checking</a:t>
            </a:r>
          </a:p>
        </p:txBody>
      </p:sp>
      <p:sp>
        <p:nvSpPr>
          <p:cNvPr id="51219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51220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51221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51222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DRC</a:t>
            </a:r>
          </a:p>
        </p:txBody>
      </p:sp>
      <p:sp>
        <p:nvSpPr>
          <p:cNvPr id="51223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DFM</a:t>
            </a:r>
          </a:p>
        </p:txBody>
      </p:sp>
      <p:sp>
        <p:nvSpPr>
          <p:cNvPr id="51224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LVS</a:t>
            </a:r>
          </a:p>
        </p:txBody>
      </p:sp>
      <p:sp>
        <p:nvSpPr>
          <p:cNvPr id="51225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Logical Equivalence Checking</a:t>
            </a:r>
          </a:p>
        </p:txBody>
      </p:sp>
      <p:cxnSp>
        <p:nvCxnSpPr>
          <p:cNvPr id="51226" name="AutoShape 21"/>
          <p:cNvCxnSpPr>
            <a:cxnSpLocks noChangeShapeType="1"/>
            <a:stCxn id="51212" idx="2"/>
            <a:endCxn id="51218" idx="0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27" name="AutoShape 22"/>
          <p:cNvCxnSpPr>
            <a:cxnSpLocks noChangeShapeType="1"/>
            <a:stCxn id="51218" idx="2"/>
            <a:endCxn id="51213" idx="0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28" name="AutoShape 23"/>
          <p:cNvCxnSpPr>
            <a:cxnSpLocks noChangeShapeType="1"/>
            <a:stCxn id="51213" idx="2"/>
            <a:endCxn id="51214" idx="0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29" name="AutoShape 25"/>
          <p:cNvCxnSpPr>
            <a:cxnSpLocks noChangeShapeType="1"/>
            <a:stCxn id="51218" idx="1"/>
            <a:endCxn id="51212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1230" name="AutoShape 26"/>
          <p:cNvCxnSpPr>
            <a:cxnSpLocks noChangeShapeType="1"/>
            <a:stCxn id="51214" idx="2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31" name="AutoShape 27"/>
          <p:cNvCxnSpPr>
            <a:cxnSpLocks noChangeShapeType="1"/>
            <a:endCxn id="51213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1232" name="AutoShape 28"/>
          <p:cNvCxnSpPr>
            <a:cxnSpLocks noChangeShapeType="1"/>
            <a:endCxn id="51236" idx="0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51233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51234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51235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51236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51237" name="AutoShape 30"/>
          <p:cNvCxnSpPr>
            <a:cxnSpLocks noChangeShapeType="1"/>
            <a:stCxn id="51236" idx="2"/>
            <a:endCxn id="51233" idx="0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38" name="AutoShape 31"/>
          <p:cNvCxnSpPr>
            <a:cxnSpLocks noChangeShapeType="1"/>
            <a:stCxn id="51233" idx="2"/>
            <a:endCxn id="51235" idx="0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39" name="AutoShape 32"/>
          <p:cNvCxnSpPr>
            <a:cxnSpLocks noChangeShapeType="1"/>
            <a:stCxn id="51235" idx="2"/>
            <a:endCxn id="51234" idx="0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40" name="AutoShape 33"/>
          <p:cNvCxnSpPr>
            <a:cxnSpLocks noChangeShapeType="1"/>
            <a:stCxn id="51234" idx="2"/>
            <a:endCxn id="51219" idx="0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41" name="AutoShape 34"/>
          <p:cNvCxnSpPr>
            <a:cxnSpLocks noChangeShapeType="1"/>
            <a:stCxn id="51219" idx="2"/>
            <a:endCxn id="51223" idx="0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1242" name="AutoShape 35"/>
          <p:cNvCxnSpPr>
            <a:cxnSpLocks noChangeShapeType="1"/>
            <a:stCxn id="51223" idx="2"/>
            <a:endCxn id="51220" idx="0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43" name="AutoShape 36"/>
          <p:cNvCxnSpPr>
            <a:cxnSpLocks noChangeShapeType="1"/>
            <a:stCxn id="51220" idx="2"/>
            <a:endCxn id="51221" idx="0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44" name="AutoShape 37"/>
          <p:cNvCxnSpPr>
            <a:cxnSpLocks noChangeShapeType="1"/>
            <a:stCxn id="51221" idx="2"/>
            <a:endCxn id="51219" idx="1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1245" name="AutoShape 38"/>
          <p:cNvCxnSpPr>
            <a:cxnSpLocks noChangeShapeType="1"/>
            <a:stCxn id="51221" idx="3"/>
            <a:endCxn id="51225" idx="1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1246" name="AutoShape 39"/>
          <p:cNvCxnSpPr>
            <a:cxnSpLocks noChangeShapeType="1"/>
            <a:stCxn id="51225" idx="2"/>
            <a:endCxn id="51222" idx="0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1247" name="AutoShape 40"/>
          <p:cNvCxnSpPr>
            <a:cxnSpLocks noChangeShapeType="1"/>
            <a:stCxn id="51222" idx="2"/>
            <a:endCxn id="51224" idx="0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1248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51249" name="AutoShape 42"/>
          <p:cNvCxnSpPr>
            <a:cxnSpLocks noChangeShapeType="1"/>
            <a:stCxn id="51224" idx="2"/>
            <a:endCxn id="51248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1250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51251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51252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51253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51254" name="AutoShape 23"/>
          <p:cNvCxnSpPr>
            <a:cxnSpLocks noChangeShapeType="1"/>
            <a:endCxn id="51212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Congestion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2EE2F-EF08-9448-9646-F23C3EBDCFB0}" type="slidenum">
              <a:rPr lang="el-GR" altLang="en-US" smtClean="0"/>
              <a:pPr>
                <a:defRPr/>
              </a:pPr>
              <a:t>71</a:t>
            </a:fld>
            <a:endParaRPr lang="el-GR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388" y="1484313"/>
            <a:ext cx="18716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4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Use Encounter </a:t>
            </a:r>
            <a:r>
              <a:rPr lang="en-US" sz="1400" kern="0" dirty="0" err="1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Trialroute</a:t>
            </a:r>
            <a:r>
              <a:rPr lang="en-US" sz="14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to estimate congested areas</a:t>
            </a:r>
            <a:br>
              <a:rPr lang="en-US" sz="14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US" sz="14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4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Manually add placement partial blockage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endParaRPr lang="en-US" sz="14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4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Change position of I/Os or blocks</a:t>
            </a:r>
            <a:br>
              <a:rPr lang="en-US" sz="14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en-US" sz="14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4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…or increase number of routing metals</a:t>
            </a:r>
          </a:p>
        </p:txBody>
      </p:sp>
      <p:sp>
        <p:nvSpPr>
          <p:cNvPr id="52237" name="AutoShape 7"/>
          <p:cNvSpPr>
            <a:spLocks noChangeArrowheads="1"/>
          </p:cNvSpPr>
          <p:nvPr/>
        </p:nvSpPr>
        <p:spPr bwMode="auto">
          <a:xfrm>
            <a:off x="2195513" y="1987550"/>
            <a:ext cx="1439862" cy="792163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Placed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sp>
        <p:nvSpPr>
          <p:cNvPr id="52238" name="AutoShape 8"/>
          <p:cNvSpPr>
            <a:spLocks noChangeArrowheads="1"/>
          </p:cNvSpPr>
          <p:nvPr/>
        </p:nvSpPr>
        <p:spPr bwMode="auto">
          <a:xfrm>
            <a:off x="2195513" y="3068638"/>
            <a:ext cx="1439862" cy="57626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CC99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Congestion analysis</a:t>
            </a:r>
          </a:p>
        </p:txBody>
      </p:sp>
      <p:sp>
        <p:nvSpPr>
          <p:cNvPr id="52239" name="AutoShape 9"/>
          <p:cNvSpPr>
            <a:spLocks noChangeArrowheads="1"/>
          </p:cNvSpPr>
          <p:nvPr/>
        </p:nvSpPr>
        <p:spPr bwMode="auto">
          <a:xfrm>
            <a:off x="2195513" y="3932238"/>
            <a:ext cx="1439862" cy="5032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CC99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Placement optimization</a:t>
            </a:r>
          </a:p>
        </p:txBody>
      </p:sp>
      <p:sp>
        <p:nvSpPr>
          <p:cNvPr id="52240" name="AutoShape 10"/>
          <p:cNvSpPr>
            <a:spLocks noChangeArrowheads="1"/>
          </p:cNvSpPr>
          <p:nvPr/>
        </p:nvSpPr>
        <p:spPr bwMode="auto">
          <a:xfrm>
            <a:off x="2195513" y="4724400"/>
            <a:ext cx="1439862" cy="792163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Placed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cxnSp>
        <p:nvCxnSpPr>
          <p:cNvPr id="52241" name="AutoShape 11"/>
          <p:cNvCxnSpPr>
            <a:cxnSpLocks noChangeShapeType="1"/>
            <a:stCxn id="52237" idx="2"/>
            <a:endCxn id="52238" idx="0"/>
          </p:cNvCxnSpPr>
          <p:nvPr/>
        </p:nvCxnSpPr>
        <p:spPr bwMode="auto">
          <a:xfrm>
            <a:off x="2916238" y="2789238"/>
            <a:ext cx="0" cy="269875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42" name="AutoShape 12"/>
          <p:cNvCxnSpPr>
            <a:cxnSpLocks noChangeShapeType="1"/>
            <a:stCxn id="52238" idx="2"/>
            <a:endCxn id="52239" idx="0"/>
          </p:cNvCxnSpPr>
          <p:nvPr/>
        </p:nvCxnSpPr>
        <p:spPr bwMode="auto">
          <a:xfrm>
            <a:off x="2916238" y="3654425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43" name="AutoShape 14"/>
          <p:cNvCxnSpPr>
            <a:cxnSpLocks noChangeShapeType="1"/>
            <a:stCxn id="52239" idx="2"/>
            <a:endCxn id="52240" idx="0"/>
          </p:cNvCxnSpPr>
          <p:nvPr/>
        </p:nvCxnSpPr>
        <p:spPr bwMode="auto">
          <a:xfrm>
            <a:off x="2916238" y="4445000"/>
            <a:ext cx="0" cy="269875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pic>
        <p:nvPicPr>
          <p:cNvPr id="52244" name="Picture 15" descr="snapshot1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268413"/>
            <a:ext cx="5138738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93CE5-2D42-724B-9287-3A0E4E1ED9EB}" type="slidenum">
              <a:rPr lang="el-GR" altLang="en-US" smtClean="0"/>
              <a:pPr>
                <a:defRPr/>
              </a:pPr>
              <a:t>72</a:t>
            </a:fld>
            <a:endParaRPr lang="el-GR" altLang="en-US"/>
          </a:p>
        </p:txBody>
      </p:sp>
      <p:sp>
        <p:nvSpPr>
          <p:cNvPr id="53260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53261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  <p:sp>
        <p:nvSpPr>
          <p:cNvPr id="53262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53263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Congestion analysis</a:t>
            </a:r>
          </a:p>
        </p:txBody>
      </p:sp>
      <p:sp>
        <p:nvSpPr>
          <p:cNvPr id="53264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Logical Equivalence Checking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Timing optimization</a:t>
            </a:r>
          </a:p>
        </p:txBody>
      </p:sp>
      <p:sp>
        <p:nvSpPr>
          <p:cNvPr id="53268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53269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53270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DRC</a:t>
            </a:r>
          </a:p>
        </p:txBody>
      </p:sp>
      <p:sp>
        <p:nvSpPr>
          <p:cNvPr id="53271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DFM</a:t>
            </a:r>
          </a:p>
        </p:txBody>
      </p:sp>
      <p:sp>
        <p:nvSpPr>
          <p:cNvPr id="53272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LVS</a:t>
            </a:r>
          </a:p>
        </p:txBody>
      </p:sp>
      <p:sp>
        <p:nvSpPr>
          <p:cNvPr id="53273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Logical Equivalence Checking</a:t>
            </a:r>
          </a:p>
        </p:txBody>
      </p:sp>
      <p:cxnSp>
        <p:nvCxnSpPr>
          <p:cNvPr id="53274" name="AutoShape 21"/>
          <p:cNvCxnSpPr>
            <a:cxnSpLocks noChangeShapeType="1"/>
            <a:stCxn id="53260" idx="2"/>
            <a:endCxn id="53264" idx="0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75" name="AutoShape 22"/>
          <p:cNvCxnSpPr>
            <a:cxnSpLocks noChangeShapeType="1"/>
            <a:stCxn id="53264" idx="2"/>
            <a:endCxn id="53261" idx="0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76" name="AutoShape 23"/>
          <p:cNvCxnSpPr>
            <a:cxnSpLocks noChangeShapeType="1"/>
            <a:stCxn id="53261" idx="2"/>
            <a:endCxn id="53262" idx="0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77" name="AutoShape 25"/>
          <p:cNvCxnSpPr>
            <a:cxnSpLocks noChangeShapeType="1"/>
            <a:stCxn id="53264" idx="1"/>
            <a:endCxn id="53260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3278" name="AutoShape 26"/>
          <p:cNvCxnSpPr>
            <a:cxnSpLocks noChangeShapeType="1"/>
            <a:stCxn id="53262" idx="2"/>
            <a:endCxn id="53263" idx="0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79" name="AutoShape 27"/>
          <p:cNvCxnSpPr>
            <a:cxnSpLocks noChangeShapeType="1"/>
            <a:stCxn id="53263" idx="1"/>
            <a:endCxn id="53261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3280" name="AutoShape 28"/>
          <p:cNvCxnSpPr>
            <a:cxnSpLocks noChangeShapeType="1"/>
            <a:stCxn id="53263" idx="3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Clock tree synthesis</a:t>
            </a: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Routing</a:t>
            </a: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Timing optimization</a:t>
            </a: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Timing optimization</a:t>
            </a:r>
          </a:p>
        </p:txBody>
      </p:sp>
      <p:cxnSp>
        <p:nvCxnSpPr>
          <p:cNvPr id="53293" name="AutoShape 30"/>
          <p:cNvCxnSpPr>
            <a:cxnSpLocks noChangeShapeType="1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94" name="AutoShape 31"/>
          <p:cNvCxnSpPr>
            <a:cxnSpLocks noChangeShapeType="1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95" name="AutoShape 32"/>
          <p:cNvCxnSpPr>
            <a:cxnSpLocks noChangeShapeType="1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96" name="AutoShape 33"/>
          <p:cNvCxnSpPr>
            <a:cxnSpLocks noChangeShapeType="1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97" name="AutoShape 34"/>
          <p:cNvCxnSpPr>
            <a:cxnSpLocks noChangeShapeType="1"/>
            <a:endCxn id="53271" idx="0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3298" name="AutoShape 35"/>
          <p:cNvCxnSpPr>
            <a:cxnSpLocks noChangeShapeType="1"/>
            <a:stCxn id="53271" idx="2"/>
            <a:endCxn id="53268" idx="0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299" name="AutoShape 36"/>
          <p:cNvCxnSpPr>
            <a:cxnSpLocks noChangeShapeType="1"/>
            <a:stCxn id="53268" idx="2"/>
            <a:endCxn id="53269" idx="0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300" name="AutoShape 37"/>
          <p:cNvCxnSpPr>
            <a:cxnSpLocks noChangeShapeType="1"/>
            <a:stCxn id="53269" idx="2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3301" name="AutoShape 38"/>
          <p:cNvCxnSpPr>
            <a:cxnSpLocks noChangeShapeType="1"/>
            <a:stCxn id="53269" idx="3"/>
            <a:endCxn id="53273" idx="1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3302" name="AutoShape 39"/>
          <p:cNvCxnSpPr>
            <a:cxnSpLocks noChangeShapeType="1"/>
            <a:stCxn id="53273" idx="2"/>
            <a:endCxn id="53270" idx="0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3303" name="AutoShape 40"/>
          <p:cNvCxnSpPr>
            <a:cxnSpLocks noChangeShapeType="1"/>
            <a:stCxn id="53270" idx="2"/>
            <a:endCxn id="53272" idx="0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3304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53305" name="AutoShape 42"/>
          <p:cNvCxnSpPr>
            <a:cxnSpLocks noChangeShapeType="1"/>
            <a:stCxn id="53272" idx="2"/>
            <a:endCxn id="53304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3306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53307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53308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53309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53310" name="AutoShape 23"/>
          <p:cNvCxnSpPr>
            <a:cxnSpLocks noChangeShapeType="1"/>
            <a:endCxn id="53260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Automatic PnR steps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D3C81-B165-A043-B5C6-DFDE31A65137}" type="slidenum">
              <a:rPr lang="el-GR" altLang="en-US" smtClean="0"/>
              <a:pPr>
                <a:defRPr/>
              </a:pPr>
              <a:t>73</a:t>
            </a:fld>
            <a:endParaRPr lang="el-GR" altLang="en-US"/>
          </a:p>
        </p:txBody>
      </p:sp>
      <p:sp>
        <p:nvSpPr>
          <p:cNvPr id="54284" name="AutoShape 5"/>
          <p:cNvSpPr>
            <a:spLocks noChangeArrowheads="1"/>
          </p:cNvSpPr>
          <p:nvPr/>
        </p:nvSpPr>
        <p:spPr bwMode="auto">
          <a:xfrm>
            <a:off x="611188" y="4652963"/>
            <a:ext cx="1439862" cy="431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54285" name="AutoShape 7"/>
          <p:cNvSpPr>
            <a:spLocks noChangeArrowheads="1"/>
          </p:cNvSpPr>
          <p:nvPr/>
        </p:nvSpPr>
        <p:spPr bwMode="auto">
          <a:xfrm>
            <a:off x="611188" y="1196975"/>
            <a:ext cx="1439862" cy="792163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Placed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sp>
        <p:nvSpPr>
          <p:cNvPr id="54286" name="AutoShape 8"/>
          <p:cNvSpPr>
            <a:spLocks noChangeArrowheads="1"/>
          </p:cNvSpPr>
          <p:nvPr/>
        </p:nvSpPr>
        <p:spPr bwMode="auto">
          <a:xfrm>
            <a:off x="611188" y="2852738"/>
            <a:ext cx="1439862" cy="431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54287" name="AutoShape 9"/>
          <p:cNvSpPr>
            <a:spLocks noChangeArrowheads="1"/>
          </p:cNvSpPr>
          <p:nvPr/>
        </p:nvSpPr>
        <p:spPr bwMode="auto">
          <a:xfrm>
            <a:off x="611188" y="4149725"/>
            <a:ext cx="1439862" cy="2873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54288" name="AutoShape 10"/>
          <p:cNvSpPr>
            <a:spLocks noChangeArrowheads="1"/>
          </p:cNvSpPr>
          <p:nvPr/>
        </p:nvSpPr>
        <p:spPr bwMode="auto">
          <a:xfrm>
            <a:off x="611188" y="5300663"/>
            <a:ext cx="1439862" cy="792162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Routed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cxnSp>
        <p:nvCxnSpPr>
          <p:cNvPr id="54289" name="AutoShape 11"/>
          <p:cNvCxnSpPr>
            <a:cxnSpLocks noChangeShapeType="1"/>
            <a:stCxn id="54294" idx="2"/>
            <a:endCxn id="54286" idx="0"/>
          </p:cNvCxnSpPr>
          <p:nvPr/>
        </p:nvCxnSpPr>
        <p:spPr bwMode="auto">
          <a:xfrm>
            <a:off x="1331913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4290" name="AutoShape 12"/>
          <p:cNvCxnSpPr>
            <a:cxnSpLocks noChangeShapeType="1"/>
            <a:stCxn id="54286" idx="2"/>
            <a:endCxn id="54295" idx="0"/>
          </p:cNvCxnSpPr>
          <p:nvPr/>
        </p:nvCxnSpPr>
        <p:spPr bwMode="auto">
          <a:xfrm>
            <a:off x="1331913" y="32940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4291" name="AutoShape 13"/>
          <p:cNvCxnSpPr>
            <a:cxnSpLocks noChangeShapeType="1"/>
            <a:stCxn id="54287" idx="2"/>
            <a:endCxn id="54284" idx="0"/>
          </p:cNvCxnSpPr>
          <p:nvPr/>
        </p:nvCxnSpPr>
        <p:spPr bwMode="auto">
          <a:xfrm>
            <a:off x="1331913" y="444658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4292" name="AutoShape 14"/>
          <p:cNvCxnSpPr>
            <a:cxnSpLocks noChangeShapeType="1"/>
            <a:stCxn id="54284" idx="2"/>
            <a:endCxn id="54288" idx="0"/>
          </p:cNvCxnSpPr>
          <p:nvPr/>
        </p:nvCxnSpPr>
        <p:spPr bwMode="auto">
          <a:xfrm>
            <a:off x="1331913" y="509428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pic>
        <p:nvPicPr>
          <p:cNvPr id="54293" name="Picture 15" descr="snapshot1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1049338"/>
            <a:ext cx="5310188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4" name="AutoShape 5"/>
          <p:cNvSpPr>
            <a:spLocks noChangeArrowheads="1"/>
          </p:cNvSpPr>
          <p:nvPr/>
        </p:nvSpPr>
        <p:spPr bwMode="auto">
          <a:xfrm>
            <a:off x="611188" y="2205038"/>
            <a:ext cx="1439862" cy="431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54295" name="AutoShape 5"/>
          <p:cNvSpPr>
            <a:spLocks noChangeArrowheads="1"/>
          </p:cNvSpPr>
          <p:nvPr/>
        </p:nvSpPr>
        <p:spPr bwMode="auto">
          <a:xfrm>
            <a:off x="611188" y="3500438"/>
            <a:ext cx="143986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54296" name="AutoShape 11"/>
          <p:cNvCxnSpPr>
            <a:cxnSpLocks noChangeShapeType="1"/>
            <a:stCxn id="54285" idx="2"/>
            <a:endCxn id="54294" idx="0"/>
          </p:cNvCxnSpPr>
          <p:nvPr/>
        </p:nvCxnSpPr>
        <p:spPr bwMode="auto">
          <a:xfrm>
            <a:off x="1331913" y="19986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4297" name="AutoShape 13"/>
          <p:cNvCxnSpPr>
            <a:cxnSpLocks noChangeShapeType="1"/>
            <a:stCxn id="54295" idx="2"/>
            <a:endCxn id="54287" idx="0"/>
          </p:cNvCxnSpPr>
          <p:nvPr/>
        </p:nvCxnSpPr>
        <p:spPr bwMode="auto">
          <a:xfrm>
            <a:off x="1331913" y="3943350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4298" name="AutoShape 14"/>
          <p:cNvSpPr>
            <a:spLocks noChangeArrowheads="1"/>
          </p:cNvSpPr>
          <p:nvPr/>
        </p:nvSpPr>
        <p:spPr bwMode="auto">
          <a:xfrm>
            <a:off x="2268538" y="5300663"/>
            <a:ext cx="1223962" cy="792162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Reports</a:t>
            </a:r>
          </a:p>
        </p:txBody>
      </p:sp>
      <p:cxnSp>
        <p:nvCxnSpPr>
          <p:cNvPr id="54299" name="AutoShape 14"/>
          <p:cNvCxnSpPr>
            <a:cxnSpLocks noChangeShapeType="1"/>
            <a:stCxn id="54284" idx="3"/>
            <a:endCxn id="54298" idx="0"/>
          </p:cNvCxnSpPr>
          <p:nvPr/>
        </p:nvCxnSpPr>
        <p:spPr bwMode="auto">
          <a:xfrm>
            <a:off x="2060575" y="4868863"/>
            <a:ext cx="820738" cy="422275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4300" name="AutoShape 14"/>
          <p:cNvCxnSpPr>
            <a:cxnSpLocks noChangeShapeType="1"/>
            <a:stCxn id="54287" idx="3"/>
            <a:endCxn id="54298" idx="0"/>
          </p:cNvCxnSpPr>
          <p:nvPr/>
        </p:nvCxnSpPr>
        <p:spPr bwMode="auto">
          <a:xfrm>
            <a:off x="2060575" y="4294188"/>
            <a:ext cx="820738" cy="996950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4301" name="AutoShape 14"/>
          <p:cNvCxnSpPr>
            <a:cxnSpLocks noChangeShapeType="1"/>
            <a:stCxn id="54295" idx="3"/>
            <a:endCxn id="54298" idx="0"/>
          </p:cNvCxnSpPr>
          <p:nvPr/>
        </p:nvCxnSpPr>
        <p:spPr bwMode="auto">
          <a:xfrm>
            <a:off x="2060575" y="3717925"/>
            <a:ext cx="820738" cy="1573213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4302" name="AutoShape 14"/>
          <p:cNvCxnSpPr>
            <a:cxnSpLocks noChangeShapeType="1"/>
            <a:stCxn id="54286" idx="3"/>
            <a:endCxn id="54298" idx="0"/>
          </p:cNvCxnSpPr>
          <p:nvPr/>
        </p:nvCxnSpPr>
        <p:spPr bwMode="auto">
          <a:xfrm>
            <a:off x="2060575" y="3068638"/>
            <a:ext cx="820738" cy="2222500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4303" name="AutoShape 14"/>
          <p:cNvCxnSpPr>
            <a:cxnSpLocks noChangeShapeType="1"/>
            <a:stCxn id="54294" idx="3"/>
            <a:endCxn id="54298" idx="0"/>
          </p:cNvCxnSpPr>
          <p:nvPr/>
        </p:nvCxnSpPr>
        <p:spPr bwMode="auto">
          <a:xfrm>
            <a:off x="2060575" y="2420938"/>
            <a:ext cx="820738" cy="2870200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928688" y="188913"/>
            <a:ext cx="8215312" cy="719137"/>
          </a:xfrm>
        </p:spPr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Clock tree synthesis &amp; signal routing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5BB80-A1DA-C24D-A179-95EEC099D852}" type="slidenum">
              <a:rPr lang="el-GR" altLang="en-US" smtClean="0"/>
              <a:pPr>
                <a:defRPr/>
              </a:pPr>
              <a:t>74</a:t>
            </a:fld>
            <a:endParaRPr lang="el-GR" altLang="en-US"/>
          </a:p>
        </p:txBody>
      </p:sp>
      <p:sp>
        <p:nvSpPr>
          <p:cNvPr id="55308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pic>
        <p:nvPicPr>
          <p:cNvPr id="55309" name="Picture 4" descr="snapshot1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81075"/>
            <a:ext cx="5503863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snapshot11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196975"/>
            <a:ext cx="5357813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14EEF-5E13-784F-8590-1F2597DC4D85}" type="slidenum">
              <a:rPr lang="el-GR" altLang="en-US" smtClean="0"/>
              <a:pPr>
                <a:defRPr/>
              </a:pPr>
              <a:t>75</a:t>
            </a:fld>
            <a:endParaRPr lang="el-GR" altLang="en-US"/>
          </a:p>
        </p:txBody>
      </p:sp>
      <p:sp>
        <p:nvSpPr>
          <p:cNvPr id="56332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56333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  <p:sp>
        <p:nvSpPr>
          <p:cNvPr id="56334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56335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Congestion analysis</a:t>
            </a:r>
          </a:p>
        </p:txBody>
      </p:sp>
      <p:sp>
        <p:nvSpPr>
          <p:cNvPr id="56336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Logical Equivalence Checking</a:t>
            </a:r>
          </a:p>
        </p:txBody>
      </p:sp>
      <p:sp>
        <p:nvSpPr>
          <p:cNvPr id="56337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Signoff</a:t>
            </a:r>
          </a:p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RC extraction</a:t>
            </a: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Timing analysis</a:t>
            </a:r>
          </a:p>
        </p:txBody>
      </p:sp>
      <p:sp>
        <p:nvSpPr>
          <p:cNvPr id="56344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DRC</a:t>
            </a: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DFM</a:t>
            </a:r>
          </a:p>
        </p:txBody>
      </p:sp>
      <p:sp>
        <p:nvSpPr>
          <p:cNvPr id="56348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LVS</a:t>
            </a:r>
          </a:p>
        </p:txBody>
      </p:sp>
      <p:sp>
        <p:nvSpPr>
          <p:cNvPr id="56349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Logical Equivalence Checking</a:t>
            </a:r>
          </a:p>
        </p:txBody>
      </p:sp>
      <p:cxnSp>
        <p:nvCxnSpPr>
          <p:cNvPr id="56350" name="AutoShape 21"/>
          <p:cNvCxnSpPr>
            <a:cxnSpLocks noChangeShapeType="1"/>
            <a:stCxn id="56332" idx="2"/>
            <a:endCxn id="56336" idx="0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51" name="AutoShape 22"/>
          <p:cNvCxnSpPr>
            <a:cxnSpLocks noChangeShapeType="1"/>
            <a:stCxn id="56336" idx="2"/>
            <a:endCxn id="56333" idx="0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52" name="AutoShape 23"/>
          <p:cNvCxnSpPr>
            <a:cxnSpLocks noChangeShapeType="1"/>
            <a:stCxn id="56333" idx="2"/>
            <a:endCxn id="56334" idx="0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53" name="AutoShape 25"/>
          <p:cNvCxnSpPr>
            <a:cxnSpLocks noChangeShapeType="1"/>
            <a:stCxn id="56336" idx="1"/>
            <a:endCxn id="56332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6354" name="AutoShape 26"/>
          <p:cNvCxnSpPr>
            <a:cxnSpLocks noChangeShapeType="1"/>
            <a:stCxn id="56334" idx="2"/>
            <a:endCxn id="56335" idx="0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55" name="AutoShape 27"/>
          <p:cNvCxnSpPr>
            <a:cxnSpLocks noChangeShapeType="1"/>
            <a:stCxn id="56335" idx="1"/>
            <a:endCxn id="56333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6356" name="AutoShape 28"/>
          <p:cNvCxnSpPr>
            <a:cxnSpLocks noChangeShapeType="1"/>
            <a:stCxn id="56335" idx="3"/>
            <a:endCxn id="56360" idx="0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56357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56358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56359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56360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56361" name="AutoShape 30"/>
          <p:cNvCxnSpPr>
            <a:cxnSpLocks noChangeShapeType="1"/>
            <a:stCxn id="56360" idx="2"/>
            <a:endCxn id="56357" idx="0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62" name="AutoShape 31"/>
          <p:cNvCxnSpPr>
            <a:cxnSpLocks noChangeShapeType="1"/>
            <a:stCxn id="56357" idx="2"/>
            <a:endCxn id="56359" idx="0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63" name="AutoShape 32"/>
          <p:cNvCxnSpPr>
            <a:cxnSpLocks noChangeShapeType="1"/>
            <a:stCxn id="56359" idx="2"/>
            <a:endCxn id="56358" idx="0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64" name="AutoShape 33"/>
          <p:cNvCxnSpPr>
            <a:cxnSpLocks noChangeShapeType="1"/>
            <a:stCxn id="56358" idx="2"/>
            <a:endCxn id="56337" idx="0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65" name="AutoShape 34"/>
          <p:cNvCxnSpPr>
            <a:cxnSpLocks noChangeShapeType="1"/>
            <a:stCxn id="56337" idx="2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6366" name="AutoShape 35"/>
          <p:cNvCxnSpPr>
            <a:cxnSpLocks noChangeShapeType="1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67" name="AutoShape 36"/>
          <p:cNvCxnSpPr>
            <a:cxnSpLocks noChangeShapeType="1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68" name="AutoShape 37"/>
          <p:cNvCxnSpPr>
            <a:cxnSpLocks noChangeShapeType="1"/>
            <a:endCxn id="56337" idx="1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6369" name="AutoShape 38"/>
          <p:cNvCxnSpPr>
            <a:cxnSpLocks noChangeShapeType="1"/>
            <a:endCxn id="56349" idx="1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6370" name="AutoShape 39"/>
          <p:cNvCxnSpPr>
            <a:cxnSpLocks noChangeShapeType="1"/>
            <a:stCxn id="56349" idx="2"/>
            <a:endCxn id="56344" idx="0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6371" name="AutoShape 40"/>
          <p:cNvCxnSpPr>
            <a:cxnSpLocks noChangeShapeType="1"/>
            <a:stCxn id="56344" idx="2"/>
            <a:endCxn id="56348" idx="0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6372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56373" name="AutoShape 42"/>
          <p:cNvCxnSpPr>
            <a:cxnSpLocks noChangeShapeType="1"/>
            <a:stCxn id="56348" idx="2"/>
            <a:endCxn id="56372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6374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56375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56376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56377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56378" name="AutoShape 23"/>
          <p:cNvCxnSpPr>
            <a:cxnSpLocks noChangeShapeType="1"/>
            <a:endCxn id="56332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Design for manufacturing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0D1E8-61DD-8B42-AAA8-F6D3A8CA84B0}" type="slidenum">
              <a:rPr lang="el-GR" altLang="en-US" smtClean="0"/>
              <a:pPr>
                <a:defRPr/>
              </a:pPr>
              <a:t>76</a:t>
            </a:fld>
            <a:endParaRPr lang="el-GR" altLang="en-US"/>
          </a:p>
        </p:txBody>
      </p:sp>
      <p:pic>
        <p:nvPicPr>
          <p:cNvPr id="57356" name="Picture 4" descr="snapshot1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628775"/>
            <a:ext cx="4373562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AutoShape 5"/>
          <p:cNvSpPr>
            <a:spLocks noChangeArrowheads="1"/>
          </p:cNvSpPr>
          <p:nvPr/>
        </p:nvSpPr>
        <p:spPr bwMode="auto">
          <a:xfrm>
            <a:off x="900113" y="4005263"/>
            <a:ext cx="1439862" cy="5762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57358" name="AutoShape 7"/>
          <p:cNvSpPr>
            <a:spLocks noChangeArrowheads="1"/>
          </p:cNvSpPr>
          <p:nvPr/>
        </p:nvSpPr>
        <p:spPr bwMode="auto">
          <a:xfrm>
            <a:off x="900113" y="3286125"/>
            <a:ext cx="1439862" cy="5032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Cells &amp; metal fill</a:t>
            </a:r>
          </a:p>
        </p:txBody>
      </p:sp>
      <p:cxnSp>
        <p:nvCxnSpPr>
          <p:cNvPr id="57359" name="AutoShape 8"/>
          <p:cNvCxnSpPr>
            <a:cxnSpLocks noChangeShapeType="1"/>
            <a:stCxn id="57358" idx="2"/>
            <a:endCxn id="57357" idx="0"/>
          </p:cNvCxnSpPr>
          <p:nvPr/>
        </p:nvCxnSpPr>
        <p:spPr bwMode="auto">
          <a:xfrm>
            <a:off x="1620838" y="379888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7360" name="AutoShape 9"/>
          <p:cNvCxnSpPr>
            <a:cxnSpLocks noChangeShapeType="1"/>
            <a:stCxn id="57357" idx="2"/>
            <a:endCxn id="57376" idx="0"/>
          </p:cNvCxnSpPr>
          <p:nvPr/>
        </p:nvCxnSpPr>
        <p:spPr bwMode="auto">
          <a:xfrm>
            <a:off x="1620838" y="4591050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7361" name="AutoShape 10"/>
          <p:cNvSpPr>
            <a:spLocks noChangeArrowheads="1"/>
          </p:cNvSpPr>
          <p:nvPr/>
        </p:nvSpPr>
        <p:spPr bwMode="auto">
          <a:xfrm>
            <a:off x="900113" y="981075"/>
            <a:ext cx="1439862" cy="792163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Routed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cxnSp>
        <p:nvCxnSpPr>
          <p:cNvPr id="57362" name="AutoShape 11"/>
          <p:cNvCxnSpPr>
            <a:cxnSpLocks noChangeShapeType="1"/>
            <a:stCxn id="57364" idx="2"/>
            <a:endCxn id="57358" idx="0"/>
          </p:cNvCxnSpPr>
          <p:nvPr/>
        </p:nvCxnSpPr>
        <p:spPr bwMode="auto">
          <a:xfrm>
            <a:off x="1620838" y="3078163"/>
            <a:ext cx="0" cy="198437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7363" name="AutoShape 12"/>
          <p:cNvSpPr>
            <a:spLocks noChangeArrowheads="1"/>
          </p:cNvSpPr>
          <p:nvPr/>
        </p:nvSpPr>
        <p:spPr bwMode="auto">
          <a:xfrm>
            <a:off x="900113" y="1989138"/>
            <a:ext cx="1439862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Antenna fix</a:t>
            </a:r>
          </a:p>
        </p:txBody>
      </p:sp>
      <p:sp>
        <p:nvSpPr>
          <p:cNvPr id="57364" name="AutoShape 13"/>
          <p:cNvSpPr>
            <a:spLocks noChangeArrowheads="1"/>
          </p:cNvSpPr>
          <p:nvPr/>
        </p:nvSpPr>
        <p:spPr bwMode="auto">
          <a:xfrm>
            <a:off x="900113" y="2565400"/>
            <a:ext cx="1439862" cy="5032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Via optimization</a:t>
            </a:r>
          </a:p>
        </p:txBody>
      </p:sp>
      <p:cxnSp>
        <p:nvCxnSpPr>
          <p:cNvPr id="57365" name="AutoShape 14"/>
          <p:cNvCxnSpPr>
            <a:cxnSpLocks noChangeShapeType="1"/>
            <a:stCxn id="57363" idx="2"/>
            <a:endCxn id="57364" idx="0"/>
          </p:cNvCxnSpPr>
          <p:nvPr/>
        </p:nvCxnSpPr>
        <p:spPr bwMode="auto">
          <a:xfrm rot="5400000">
            <a:off x="1522413" y="2457450"/>
            <a:ext cx="1968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7366" name="AutoShape 15"/>
          <p:cNvCxnSpPr>
            <a:cxnSpLocks noChangeShapeType="1"/>
            <a:stCxn id="57361" idx="2"/>
            <a:endCxn id="57363" idx="0"/>
          </p:cNvCxnSpPr>
          <p:nvPr/>
        </p:nvCxnSpPr>
        <p:spPr bwMode="auto">
          <a:xfrm rot="5400000">
            <a:off x="1522413" y="1881188"/>
            <a:ext cx="1968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7367" name="AutoShape 16"/>
          <p:cNvSpPr>
            <a:spLocks noChangeArrowheads="1"/>
          </p:cNvSpPr>
          <p:nvPr/>
        </p:nvSpPr>
        <p:spPr bwMode="auto">
          <a:xfrm>
            <a:off x="900113" y="5591175"/>
            <a:ext cx="1439862" cy="5762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57368" name="AutoShape 17"/>
          <p:cNvSpPr>
            <a:spLocks noChangeArrowheads="1"/>
          </p:cNvSpPr>
          <p:nvPr/>
        </p:nvSpPr>
        <p:spPr bwMode="auto">
          <a:xfrm>
            <a:off x="2916238" y="3429000"/>
            <a:ext cx="1439862" cy="863600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Open Access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Final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Design [.oa]</a:t>
            </a:r>
            <a:endParaRPr lang="en-US" sz="1400"/>
          </a:p>
        </p:txBody>
      </p:sp>
      <p:cxnSp>
        <p:nvCxnSpPr>
          <p:cNvPr id="57369" name="AutoShape 18"/>
          <p:cNvCxnSpPr>
            <a:cxnSpLocks noChangeShapeType="1"/>
            <a:stCxn id="57358" idx="2"/>
            <a:endCxn id="57368" idx="1"/>
          </p:cNvCxnSpPr>
          <p:nvPr/>
        </p:nvCxnSpPr>
        <p:spPr bwMode="auto">
          <a:xfrm rot="16200000" flipH="1">
            <a:off x="2232820" y="3186906"/>
            <a:ext cx="61912" cy="1285875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57370" name="AutoShape 14"/>
          <p:cNvSpPr>
            <a:spLocks noChangeArrowheads="1"/>
          </p:cNvSpPr>
          <p:nvPr/>
        </p:nvSpPr>
        <p:spPr bwMode="auto">
          <a:xfrm>
            <a:off x="2916238" y="5519738"/>
            <a:ext cx="1439862" cy="719137"/>
          </a:xfrm>
          <a:prstGeom prst="flowChartDocumen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Signoff timing</a:t>
            </a:r>
            <a:br>
              <a:rPr lang="en-US" sz="1400">
                <a:solidFill>
                  <a:srgbClr val="000066"/>
                </a:solidFill>
              </a:rPr>
            </a:br>
            <a:r>
              <a:rPr lang="en-US" sz="1400">
                <a:solidFill>
                  <a:srgbClr val="000066"/>
                </a:solidFill>
              </a:rPr>
              <a:t>report</a:t>
            </a:r>
          </a:p>
        </p:txBody>
      </p:sp>
      <p:cxnSp>
        <p:nvCxnSpPr>
          <p:cNvPr id="57371" name="AutoShape 14"/>
          <p:cNvCxnSpPr>
            <a:cxnSpLocks noChangeShapeType="1"/>
            <a:stCxn id="57367" idx="3"/>
            <a:endCxn id="57370" idx="1"/>
          </p:cNvCxnSpPr>
          <p:nvPr/>
        </p:nvCxnSpPr>
        <p:spPr bwMode="auto">
          <a:xfrm>
            <a:off x="2349500" y="5880100"/>
            <a:ext cx="5572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7372" name="AutoShape 10"/>
          <p:cNvSpPr>
            <a:spLocks noChangeArrowheads="1"/>
          </p:cNvSpPr>
          <p:nvPr/>
        </p:nvSpPr>
        <p:spPr bwMode="auto">
          <a:xfrm>
            <a:off x="2916238" y="4581525"/>
            <a:ext cx="1439862" cy="720725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Delay file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[.sdf]</a:t>
            </a:r>
            <a:endParaRPr lang="en-US" sz="1400"/>
          </a:p>
        </p:txBody>
      </p:sp>
      <p:cxnSp>
        <p:nvCxnSpPr>
          <p:cNvPr id="57373" name="AutoShape 14"/>
          <p:cNvCxnSpPr>
            <a:cxnSpLocks noChangeShapeType="1"/>
            <a:stCxn id="57367" idx="3"/>
            <a:endCxn id="57372" idx="1"/>
          </p:cNvCxnSpPr>
          <p:nvPr/>
        </p:nvCxnSpPr>
        <p:spPr bwMode="auto">
          <a:xfrm flipV="1">
            <a:off x="2349500" y="4941888"/>
            <a:ext cx="557213" cy="93821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57374" name="AutoShape 10"/>
          <p:cNvSpPr>
            <a:spLocks noChangeArrowheads="1"/>
          </p:cNvSpPr>
          <p:nvPr/>
        </p:nvSpPr>
        <p:spPr bwMode="auto">
          <a:xfrm>
            <a:off x="2916238" y="2062163"/>
            <a:ext cx="1439862" cy="719137"/>
          </a:xfrm>
          <a:prstGeom prst="flowChartPunchedCard">
            <a:avLst/>
          </a:prstGeom>
          <a:solidFill>
            <a:srgbClr val="CCFFCC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Final netlist</a:t>
            </a:r>
          </a:p>
          <a:p>
            <a:pPr algn="ctr"/>
            <a:r>
              <a:rPr lang="en-US" sz="1400">
                <a:solidFill>
                  <a:srgbClr val="000066"/>
                </a:solidFill>
              </a:rPr>
              <a:t>[.v]</a:t>
            </a:r>
            <a:endParaRPr lang="en-US" sz="1400"/>
          </a:p>
        </p:txBody>
      </p:sp>
      <p:cxnSp>
        <p:nvCxnSpPr>
          <p:cNvPr id="57375" name="AutoShape 14"/>
          <p:cNvCxnSpPr>
            <a:cxnSpLocks noChangeShapeType="1"/>
            <a:stCxn id="57363" idx="2"/>
            <a:endCxn id="57374" idx="1"/>
          </p:cNvCxnSpPr>
          <p:nvPr/>
        </p:nvCxnSpPr>
        <p:spPr bwMode="auto">
          <a:xfrm rot="16200000" flipH="1">
            <a:off x="2232026" y="1747837"/>
            <a:ext cx="63500" cy="1285875"/>
          </a:xfrm>
          <a:prstGeom prst="bentConnector2">
            <a:avLst/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57376" name="AutoShape 5"/>
          <p:cNvSpPr>
            <a:spLocks noChangeArrowheads="1"/>
          </p:cNvSpPr>
          <p:nvPr/>
        </p:nvSpPr>
        <p:spPr bwMode="auto">
          <a:xfrm>
            <a:off x="900113" y="4797425"/>
            <a:ext cx="1439862" cy="5762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Signal integrity analysis</a:t>
            </a:r>
          </a:p>
        </p:txBody>
      </p:sp>
      <p:cxnSp>
        <p:nvCxnSpPr>
          <p:cNvPr id="57377" name="AutoShape 9"/>
          <p:cNvCxnSpPr>
            <a:cxnSpLocks noChangeShapeType="1"/>
            <a:stCxn id="57376" idx="2"/>
            <a:endCxn id="57367" idx="0"/>
          </p:cNvCxnSpPr>
          <p:nvPr/>
        </p:nvCxnSpPr>
        <p:spPr bwMode="auto">
          <a:xfrm>
            <a:off x="1620838" y="5383213"/>
            <a:ext cx="0" cy="198437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Antenna fix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814F1-6DC8-C947-8976-8A136E787238}" type="slidenum">
              <a:rPr lang="el-GR" altLang="en-US" smtClean="0"/>
              <a:pPr>
                <a:defRPr/>
              </a:pPr>
              <a:t>77</a:t>
            </a:fld>
            <a:endParaRPr lang="el-GR" altLang="en-US"/>
          </a:p>
        </p:txBody>
      </p:sp>
      <p:sp>
        <p:nvSpPr>
          <p:cNvPr id="58380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51500" y="3267075"/>
            <a:ext cx="32639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9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Re-routes long nets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9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Inserts tie-down diodes</a:t>
            </a:r>
          </a:p>
        </p:txBody>
      </p:sp>
      <p:pic>
        <p:nvPicPr>
          <p:cNvPr id="58382" name="Picture 4" descr="snapshot1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52600"/>
            <a:ext cx="4392613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8" descr="File:AntennaEffect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1133475"/>
            <a:ext cx="2484437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4" name="Picture 10" descr="File:AntennaFixes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10001"/>
          <a:stretch>
            <a:fillRect/>
          </a:stretch>
        </p:blipFill>
        <p:spPr bwMode="auto">
          <a:xfrm>
            <a:off x="6372225" y="4076700"/>
            <a:ext cx="258603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Via 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68B42-B8EE-C842-B062-D15260E030E3}" type="slidenum">
              <a:rPr lang="el-GR" altLang="en-US" smtClean="0"/>
              <a:pPr>
                <a:defRPr/>
              </a:pPr>
              <a:t>78</a:t>
            </a:fld>
            <a:endParaRPr lang="el-GR" altLang="en-US"/>
          </a:p>
        </p:txBody>
      </p:sp>
      <p:sp>
        <p:nvSpPr>
          <p:cNvPr id="59404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pic>
        <p:nvPicPr>
          <p:cNvPr id="59405" name="Picture 4" descr="snapshot11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81075"/>
            <a:ext cx="5472113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Picture 5" descr="snapshot11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541463"/>
            <a:ext cx="5329238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7" name="Oval 6"/>
          <p:cNvSpPr>
            <a:spLocks noChangeArrowheads="1"/>
          </p:cNvSpPr>
          <p:nvPr/>
        </p:nvSpPr>
        <p:spPr bwMode="auto">
          <a:xfrm>
            <a:off x="5508625" y="2492375"/>
            <a:ext cx="358775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9408" name="Oval 7"/>
          <p:cNvSpPr>
            <a:spLocks noChangeArrowheads="1"/>
          </p:cNvSpPr>
          <p:nvPr/>
        </p:nvSpPr>
        <p:spPr bwMode="auto">
          <a:xfrm>
            <a:off x="1979613" y="1916113"/>
            <a:ext cx="358775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9409" name="Line 8"/>
          <p:cNvSpPr>
            <a:spLocks noChangeShapeType="1"/>
          </p:cNvSpPr>
          <p:nvPr/>
        </p:nvSpPr>
        <p:spPr bwMode="auto">
          <a:xfrm>
            <a:off x="2484438" y="2133600"/>
            <a:ext cx="2735262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10" name="Oval 6"/>
          <p:cNvSpPr>
            <a:spLocks noChangeArrowheads="1"/>
          </p:cNvSpPr>
          <p:nvPr/>
        </p:nvSpPr>
        <p:spPr bwMode="auto">
          <a:xfrm>
            <a:off x="5076825" y="5516563"/>
            <a:ext cx="358775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9411" name="Oval 7"/>
          <p:cNvSpPr>
            <a:spLocks noChangeArrowheads="1"/>
          </p:cNvSpPr>
          <p:nvPr/>
        </p:nvSpPr>
        <p:spPr bwMode="auto">
          <a:xfrm>
            <a:off x="1476375" y="5084763"/>
            <a:ext cx="358775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9412" name="Line 8"/>
          <p:cNvSpPr>
            <a:spLocks noChangeShapeType="1"/>
          </p:cNvSpPr>
          <p:nvPr/>
        </p:nvSpPr>
        <p:spPr bwMode="auto">
          <a:xfrm>
            <a:off x="1981200" y="5302250"/>
            <a:ext cx="2951163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Filler cells and metal fill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492FA-4A52-B342-A4DA-17FF1A44FDA2}" type="slidenum">
              <a:rPr lang="el-GR" altLang="en-US" smtClean="0"/>
              <a:pPr>
                <a:defRPr/>
              </a:pPr>
              <a:t>79</a:t>
            </a:fld>
            <a:endParaRPr lang="el-GR" altLang="en-US"/>
          </a:p>
        </p:txBody>
      </p:sp>
      <p:sp>
        <p:nvSpPr>
          <p:cNvPr id="60428" name="Rectangle 5"/>
          <p:cNvSpPr txBox="1">
            <a:spLocks noGrp="1" noChangeArrowheads="1"/>
          </p:cNvSpPr>
          <p:nvPr/>
        </p:nvSpPr>
        <p:spPr bwMode="auto">
          <a:xfrm>
            <a:off x="3124200" y="6308725"/>
            <a:ext cx="2895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1200">
              <a:latin typeface="Garamond" pitchFamily="-108" charset="0"/>
            </a:endParaRPr>
          </a:p>
        </p:txBody>
      </p:sp>
      <p:pic>
        <p:nvPicPr>
          <p:cNvPr id="60429" name="Picture 4" descr="snapshot11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50450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0" name="Picture 5" descr="snapshot11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412875"/>
            <a:ext cx="5476875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metal options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E60FE-6011-5C4E-B063-589D6E44EAA6}" type="slidenum">
              <a:rPr lang="el-GR" altLang="en-US" smtClean="0"/>
              <a:pPr>
                <a:defRPr/>
              </a:pPr>
              <a:t>8</a:t>
            </a:fld>
            <a:endParaRPr lang="el-GR" altLang="en-US"/>
          </a:p>
        </p:txBody>
      </p:sp>
      <p:pic>
        <p:nvPicPr>
          <p:cNvPr id="7" name="Picture 6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990600"/>
            <a:ext cx="7789333" cy="52578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Timing closure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6ABB0-671D-8442-8674-911CB28D4ADE}" type="slidenum">
              <a:rPr lang="el-GR" altLang="en-US" smtClean="0"/>
              <a:pPr>
                <a:defRPr/>
              </a:pPr>
              <a:t>80</a:t>
            </a:fld>
            <a:endParaRPr lang="el-GR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844675"/>
            <a:ext cx="47625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2100" ker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If signoff timing analysis reports violations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2000" kern="0">
                <a:solidFill>
                  <a:srgbClr val="003366"/>
                </a:solidFill>
                <a:latin typeface="+mn-lt"/>
              </a:rPr>
              <a:t>increase buffer sizes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2000" kern="0">
                <a:solidFill>
                  <a:srgbClr val="003366"/>
                </a:solidFill>
                <a:latin typeface="+mn-lt"/>
              </a:rPr>
              <a:t>add extra buffers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2000" kern="0">
                <a:solidFill>
                  <a:srgbClr val="003366"/>
                </a:solidFill>
                <a:latin typeface="+mn-lt"/>
              </a:rPr>
              <a:t>reroute signals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2000" kern="0">
                <a:solidFill>
                  <a:srgbClr val="003366"/>
                </a:solidFill>
                <a:latin typeface="+mn-lt"/>
              </a:rPr>
              <a:t>check constraints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2000" kern="0">
                <a:solidFill>
                  <a:srgbClr val="003366"/>
                </a:solidFill>
                <a:latin typeface="+mn-lt"/>
              </a:rPr>
              <a:t>exploit useful skew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2000" kern="0">
                <a:solidFill>
                  <a:srgbClr val="003366"/>
                </a:solidFill>
                <a:latin typeface="+mn-lt"/>
              </a:rPr>
              <a:t>annotate native post-route RC extraction tool</a:t>
            </a:r>
          </a:p>
          <a:p>
            <a:pPr marL="1022350" lvl="2" indent="-35083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800" kern="0">
                <a:solidFill>
                  <a:srgbClr val="003366"/>
                </a:solidFill>
                <a:latin typeface="+mn-lt"/>
              </a:rPr>
              <a:t>re-run optimization</a:t>
            </a:r>
          </a:p>
        </p:txBody>
      </p:sp>
      <p:pic>
        <p:nvPicPr>
          <p:cNvPr id="61453" name="Picture 5" descr="snapshot1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700213"/>
            <a:ext cx="353377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Digital Design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0750BA-77E0-FD47-8712-4F3109FA0E51}" type="slidenum">
              <a:rPr lang="el-GR" altLang="en-US" smtClean="0"/>
              <a:pPr>
                <a:defRPr/>
              </a:pPr>
              <a:t>81</a:t>
            </a:fld>
            <a:endParaRPr lang="el-GR" altLang="en-US"/>
          </a:p>
        </p:txBody>
      </p:sp>
      <p:sp>
        <p:nvSpPr>
          <p:cNvPr id="62476" name="AutoShape 4"/>
          <p:cNvSpPr>
            <a:spLocks noChangeArrowheads="1"/>
          </p:cNvSpPr>
          <p:nvPr/>
        </p:nvSpPr>
        <p:spPr bwMode="auto">
          <a:xfrm>
            <a:off x="755650" y="1341438"/>
            <a:ext cx="1439863" cy="3587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RTL synthesis</a:t>
            </a:r>
          </a:p>
        </p:txBody>
      </p:sp>
      <p:sp>
        <p:nvSpPr>
          <p:cNvPr id="62477" name="AutoShape 5"/>
          <p:cNvSpPr>
            <a:spLocks noChangeArrowheads="1"/>
          </p:cNvSpPr>
          <p:nvPr/>
        </p:nvSpPr>
        <p:spPr bwMode="auto">
          <a:xfrm>
            <a:off x="755650" y="285273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/>
              <a:t>Floorplanning</a:t>
            </a:r>
          </a:p>
          <a:p>
            <a:pPr algn="ctr"/>
            <a:r>
              <a:rPr lang="en-US" sz="1400"/>
              <a:t>&amp; power routing</a:t>
            </a:r>
          </a:p>
        </p:txBody>
      </p:sp>
      <p:sp>
        <p:nvSpPr>
          <p:cNvPr id="62478" name="AutoShape 6"/>
          <p:cNvSpPr>
            <a:spLocks noChangeArrowheads="1"/>
          </p:cNvSpPr>
          <p:nvPr/>
        </p:nvSpPr>
        <p:spPr bwMode="auto">
          <a:xfrm>
            <a:off x="755650" y="3859213"/>
            <a:ext cx="1439863" cy="360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Placement</a:t>
            </a:r>
          </a:p>
        </p:txBody>
      </p:sp>
      <p:sp>
        <p:nvSpPr>
          <p:cNvPr id="62479" name="AutoShape 8"/>
          <p:cNvSpPr>
            <a:spLocks noChangeArrowheads="1"/>
          </p:cNvSpPr>
          <p:nvPr/>
        </p:nvSpPr>
        <p:spPr bwMode="auto">
          <a:xfrm>
            <a:off x="755650" y="4510088"/>
            <a:ext cx="1439863" cy="719137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66"/>
                </a:solidFill>
              </a:rPr>
              <a:t>Congestion analysis</a:t>
            </a:r>
          </a:p>
        </p:txBody>
      </p:sp>
      <p:sp>
        <p:nvSpPr>
          <p:cNvPr id="62480" name="AutoShape 9"/>
          <p:cNvSpPr>
            <a:spLocks noChangeArrowheads="1"/>
          </p:cNvSpPr>
          <p:nvPr/>
        </p:nvSpPr>
        <p:spPr bwMode="auto">
          <a:xfrm>
            <a:off x="755650" y="1916113"/>
            <a:ext cx="1439863" cy="7207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Logical Equivalence Checking</a:t>
            </a:r>
          </a:p>
        </p:txBody>
      </p:sp>
      <p:sp>
        <p:nvSpPr>
          <p:cNvPr id="62481" name="AutoShape 12"/>
          <p:cNvSpPr>
            <a:spLocks noChangeArrowheads="1"/>
          </p:cNvSpPr>
          <p:nvPr/>
        </p:nvSpPr>
        <p:spPr bwMode="auto">
          <a:xfrm>
            <a:off x="2843213" y="4943475"/>
            <a:ext cx="1439862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62482" name="AutoShape 15"/>
          <p:cNvSpPr>
            <a:spLocks noChangeArrowheads="1"/>
          </p:cNvSpPr>
          <p:nvPr/>
        </p:nvSpPr>
        <p:spPr bwMode="auto">
          <a:xfrm>
            <a:off x="4787900" y="3213100"/>
            <a:ext cx="1439863" cy="719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Signoff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RC extraction</a:t>
            </a:r>
          </a:p>
        </p:txBody>
      </p:sp>
      <p:sp>
        <p:nvSpPr>
          <p:cNvPr id="62483" name="AutoShape 16"/>
          <p:cNvSpPr>
            <a:spLocks noChangeArrowheads="1"/>
          </p:cNvSpPr>
          <p:nvPr/>
        </p:nvSpPr>
        <p:spPr bwMode="auto">
          <a:xfrm>
            <a:off x="4787900" y="4221163"/>
            <a:ext cx="1439863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analysis</a:t>
            </a: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6804025" y="3373438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66"/>
                </a:solidFill>
                <a:latin typeface="Arial" charset="0"/>
              </a:rPr>
              <a:t>DRC</a:t>
            </a:r>
          </a:p>
        </p:txBody>
      </p:sp>
      <p:sp>
        <p:nvSpPr>
          <p:cNvPr id="62487" name="AutoShape 18"/>
          <p:cNvSpPr>
            <a:spLocks noChangeArrowheads="1"/>
          </p:cNvSpPr>
          <p:nvPr/>
        </p:nvSpPr>
        <p:spPr bwMode="auto">
          <a:xfrm>
            <a:off x="4787900" y="249237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DFM</a:t>
            </a:r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>
            <a:off x="6804025" y="4076700"/>
            <a:ext cx="1439863" cy="415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66"/>
                </a:solidFill>
                <a:latin typeface="Arial" charset="0"/>
              </a:rPr>
              <a:t>LVS</a:t>
            </a: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6804025" y="1973263"/>
            <a:ext cx="1439863" cy="735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Arial" charset="0"/>
              </a:rPr>
              <a:t>Logical Equivalence Checking</a:t>
            </a:r>
          </a:p>
        </p:txBody>
      </p:sp>
      <p:cxnSp>
        <p:nvCxnSpPr>
          <p:cNvPr id="62494" name="AutoShape 21"/>
          <p:cNvCxnSpPr>
            <a:cxnSpLocks noChangeShapeType="1"/>
            <a:stCxn id="62476" idx="2"/>
            <a:endCxn id="62480" idx="0"/>
          </p:cNvCxnSpPr>
          <p:nvPr/>
        </p:nvCxnSpPr>
        <p:spPr bwMode="auto">
          <a:xfrm>
            <a:off x="1476375" y="1709738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495" name="AutoShape 22"/>
          <p:cNvCxnSpPr>
            <a:cxnSpLocks noChangeShapeType="1"/>
            <a:stCxn id="62480" idx="2"/>
            <a:endCxn id="62477" idx="0"/>
          </p:cNvCxnSpPr>
          <p:nvPr/>
        </p:nvCxnSpPr>
        <p:spPr bwMode="auto">
          <a:xfrm>
            <a:off x="1476375" y="2646363"/>
            <a:ext cx="0" cy="19685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496" name="AutoShape 23"/>
          <p:cNvCxnSpPr>
            <a:cxnSpLocks noChangeShapeType="1"/>
            <a:stCxn id="62477" idx="2"/>
            <a:endCxn id="62478" idx="0"/>
          </p:cNvCxnSpPr>
          <p:nvPr/>
        </p:nvCxnSpPr>
        <p:spPr bwMode="auto">
          <a:xfrm>
            <a:off x="1476375" y="3581400"/>
            <a:ext cx="0" cy="268288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497" name="AutoShape 25"/>
          <p:cNvCxnSpPr>
            <a:cxnSpLocks noChangeShapeType="1"/>
            <a:stCxn id="62480" idx="1"/>
            <a:endCxn id="62476" idx="1"/>
          </p:cNvCxnSpPr>
          <p:nvPr/>
        </p:nvCxnSpPr>
        <p:spPr bwMode="auto">
          <a:xfrm rot="10800000" flipH="1">
            <a:off x="746125" y="1520825"/>
            <a:ext cx="1588" cy="7556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62498" name="AutoShape 26"/>
          <p:cNvCxnSpPr>
            <a:cxnSpLocks noChangeShapeType="1"/>
            <a:stCxn id="62478" idx="2"/>
            <a:endCxn id="62479" idx="0"/>
          </p:cNvCxnSpPr>
          <p:nvPr/>
        </p:nvCxnSpPr>
        <p:spPr bwMode="auto">
          <a:xfrm>
            <a:off x="1476375" y="4229100"/>
            <a:ext cx="0" cy="271463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499" name="AutoShape 27"/>
          <p:cNvCxnSpPr>
            <a:cxnSpLocks noChangeShapeType="1"/>
            <a:stCxn id="62479" idx="1"/>
            <a:endCxn id="62477" idx="1"/>
          </p:cNvCxnSpPr>
          <p:nvPr/>
        </p:nvCxnSpPr>
        <p:spPr bwMode="auto">
          <a:xfrm rot="10800000" flipH="1">
            <a:off x="746125" y="3213100"/>
            <a:ext cx="1588" cy="1657350"/>
          </a:xfrm>
          <a:prstGeom prst="bentConnector3">
            <a:avLst>
              <a:gd name="adj1" fmla="val -13800005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62500" name="AutoShape 28"/>
          <p:cNvCxnSpPr>
            <a:cxnSpLocks noChangeShapeType="1"/>
            <a:stCxn id="62479" idx="3"/>
            <a:endCxn id="62504" idx="0"/>
          </p:cNvCxnSpPr>
          <p:nvPr/>
        </p:nvCxnSpPr>
        <p:spPr bwMode="auto">
          <a:xfrm flipV="1">
            <a:off x="2205038" y="1258888"/>
            <a:ext cx="1358900" cy="3611562"/>
          </a:xfrm>
          <a:prstGeom prst="bentConnector4">
            <a:avLst>
              <a:gd name="adj1" fmla="val 23014"/>
              <a:gd name="adj2" fmla="val 106065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62501" name="AutoShape 10"/>
          <p:cNvSpPr>
            <a:spLocks noChangeArrowheads="1"/>
          </p:cNvSpPr>
          <p:nvPr/>
        </p:nvSpPr>
        <p:spPr bwMode="auto">
          <a:xfrm>
            <a:off x="2843213" y="220503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Clock tree synthesis</a:t>
            </a:r>
          </a:p>
        </p:txBody>
      </p:sp>
      <p:sp>
        <p:nvSpPr>
          <p:cNvPr id="62502" name="AutoShape 11"/>
          <p:cNvSpPr>
            <a:spLocks noChangeArrowheads="1"/>
          </p:cNvSpPr>
          <p:nvPr/>
        </p:nvSpPr>
        <p:spPr bwMode="auto">
          <a:xfrm>
            <a:off x="2843213" y="4238625"/>
            <a:ext cx="1439862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Routing</a:t>
            </a:r>
          </a:p>
        </p:txBody>
      </p:sp>
      <p:sp>
        <p:nvSpPr>
          <p:cNvPr id="62503" name="AutoShape 13"/>
          <p:cNvSpPr>
            <a:spLocks noChangeArrowheads="1"/>
          </p:cNvSpPr>
          <p:nvPr/>
        </p:nvSpPr>
        <p:spPr bwMode="auto">
          <a:xfrm>
            <a:off x="2843213" y="3214688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sp>
        <p:nvSpPr>
          <p:cNvPr id="62504" name="AutoShape 14"/>
          <p:cNvSpPr>
            <a:spLocks noChangeArrowheads="1"/>
          </p:cNvSpPr>
          <p:nvPr/>
        </p:nvSpPr>
        <p:spPr bwMode="auto">
          <a:xfrm>
            <a:off x="2843213" y="1268413"/>
            <a:ext cx="1439862" cy="7191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Timing optimization</a:t>
            </a:r>
          </a:p>
        </p:txBody>
      </p:sp>
      <p:cxnSp>
        <p:nvCxnSpPr>
          <p:cNvPr id="62505" name="AutoShape 30"/>
          <p:cNvCxnSpPr>
            <a:cxnSpLocks noChangeShapeType="1"/>
            <a:stCxn id="62504" idx="2"/>
            <a:endCxn id="62501" idx="0"/>
          </p:cNvCxnSpPr>
          <p:nvPr/>
        </p:nvCxnSpPr>
        <p:spPr bwMode="auto">
          <a:xfrm rot="5400000">
            <a:off x="3464719" y="2096294"/>
            <a:ext cx="198438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506" name="AutoShape 31"/>
          <p:cNvCxnSpPr>
            <a:cxnSpLocks noChangeShapeType="1"/>
            <a:stCxn id="62501" idx="2"/>
            <a:endCxn id="62503" idx="0"/>
          </p:cNvCxnSpPr>
          <p:nvPr/>
        </p:nvCxnSpPr>
        <p:spPr bwMode="auto">
          <a:xfrm rot="5400000">
            <a:off x="3428206" y="3069432"/>
            <a:ext cx="27146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507" name="AutoShape 32"/>
          <p:cNvCxnSpPr>
            <a:cxnSpLocks noChangeShapeType="1"/>
            <a:stCxn id="62503" idx="2"/>
            <a:endCxn id="62502" idx="0"/>
          </p:cNvCxnSpPr>
          <p:nvPr/>
        </p:nvCxnSpPr>
        <p:spPr bwMode="auto">
          <a:xfrm rot="5400000">
            <a:off x="3421063" y="4086225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508" name="AutoShape 33"/>
          <p:cNvCxnSpPr>
            <a:cxnSpLocks noChangeShapeType="1"/>
            <a:stCxn id="62502" idx="2"/>
            <a:endCxn id="62481" idx="0"/>
          </p:cNvCxnSpPr>
          <p:nvPr/>
        </p:nvCxnSpPr>
        <p:spPr bwMode="auto">
          <a:xfrm rot="5400000">
            <a:off x="3429000" y="4799013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509" name="AutoShape 34"/>
          <p:cNvCxnSpPr>
            <a:cxnSpLocks noChangeShapeType="1"/>
            <a:stCxn id="62481" idx="2"/>
            <a:endCxn id="62487" idx="0"/>
          </p:cNvCxnSpPr>
          <p:nvPr/>
        </p:nvCxnSpPr>
        <p:spPr bwMode="auto">
          <a:xfrm rot="5400000" flipH="1" flipV="1">
            <a:off x="2941638" y="3105150"/>
            <a:ext cx="3189288" cy="1944687"/>
          </a:xfrm>
          <a:prstGeom prst="bentConnector5">
            <a:avLst>
              <a:gd name="adj1" fmla="val -6819"/>
              <a:gd name="adj2" fmla="val 49958"/>
              <a:gd name="adj3" fmla="val 106870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62510" name="AutoShape 35"/>
          <p:cNvCxnSpPr>
            <a:cxnSpLocks noChangeShapeType="1"/>
            <a:stCxn id="62487" idx="2"/>
            <a:endCxn id="62482" idx="0"/>
          </p:cNvCxnSpPr>
          <p:nvPr/>
        </p:nvCxnSpPr>
        <p:spPr bwMode="auto">
          <a:xfrm rot="5400000">
            <a:off x="5365750" y="3060700"/>
            <a:ext cx="2857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511" name="AutoShape 36"/>
          <p:cNvCxnSpPr>
            <a:cxnSpLocks noChangeShapeType="1"/>
            <a:stCxn id="62482" idx="2"/>
            <a:endCxn id="62483" idx="0"/>
          </p:cNvCxnSpPr>
          <p:nvPr/>
        </p:nvCxnSpPr>
        <p:spPr bwMode="auto">
          <a:xfrm rot="5400000">
            <a:off x="5373687" y="4076701"/>
            <a:ext cx="269875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512" name="AutoShape 37"/>
          <p:cNvCxnSpPr>
            <a:cxnSpLocks noChangeShapeType="1"/>
            <a:stCxn id="62483" idx="2"/>
            <a:endCxn id="62481" idx="1"/>
          </p:cNvCxnSpPr>
          <p:nvPr/>
        </p:nvCxnSpPr>
        <p:spPr bwMode="auto">
          <a:xfrm rot="5400000">
            <a:off x="3994150" y="3789363"/>
            <a:ext cx="354013" cy="2674937"/>
          </a:xfrm>
          <a:prstGeom prst="bentConnector4">
            <a:avLst>
              <a:gd name="adj1" fmla="val 334977"/>
              <a:gd name="adj2" fmla="val 104921"/>
            </a:avLst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62513" name="AutoShape 38"/>
          <p:cNvCxnSpPr>
            <a:cxnSpLocks noChangeShapeType="1"/>
            <a:stCxn id="62483" idx="3"/>
          </p:cNvCxnSpPr>
          <p:nvPr/>
        </p:nvCxnSpPr>
        <p:spPr bwMode="auto">
          <a:xfrm flipV="1">
            <a:off x="6237288" y="2341563"/>
            <a:ext cx="557212" cy="2239962"/>
          </a:xfrm>
          <a:prstGeom prst="bentConnector3">
            <a:avLst>
              <a:gd name="adj1" fmla="val 49856"/>
            </a:avLst>
          </a:prstGeom>
          <a:noFill/>
          <a:ln w="28575">
            <a:solidFill>
              <a:srgbClr val="008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62514" name="AutoShape 39"/>
          <p:cNvCxnSpPr>
            <a:cxnSpLocks noChangeShapeType="1"/>
          </p:cNvCxnSpPr>
          <p:nvPr/>
        </p:nvCxnSpPr>
        <p:spPr bwMode="auto">
          <a:xfrm rot="5400000">
            <a:off x="7201693" y="3040857"/>
            <a:ext cx="646113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2515" name="AutoShape 40"/>
          <p:cNvCxnSpPr>
            <a:cxnSpLocks noChangeShapeType="1"/>
          </p:cNvCxnSpPr>
          <p:nvPr/>
        </p:nvCxnSpPr>
        <p:spPr bwMode="auto">
          <a:xfrm rot="5400000">
            <a:off x="7390606" y="3933032"/>
            <a:ext cx="26828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62516" name="AutoShape 41"/>
          <p:cNvSpPr>
            <a:spLocks noChangeArrowheads="1"/>
          </p:cNvSpPr>
          <p:nvPr/>
        </p:nvSpPr>
        <p:spPr bwMode="auto">
          <a:xfrm>
            <a:off x="6804025" y="5445125"/>
            <a:ext cx="1439863" cy="415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Tape-out</a:t>
            </a:r>
          </a:p>
        </p:txBody>
      </p:sp>
      <p:cxnSp>
        <p:nvCxnSpPr>
          <p:cNvPr id="62517" name="AutoShape 42"/>
          <p:cNvCxnSpPr>
            <a:cxnSpLocks noChangeShapeType="1"/>
            <a:endCxn id="62516" idx="0"/>
          </p:cNvCxnSpPr>
          <p:nvPr/>
        </p:nvCxnSpPr>
        <p:spPr bwMode="auto">
          <a:xfrm rot="5400000">
            <a:off x="7058025" y="4968875"/>
            <a:ext cx="93345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62518" name="AutoShape 18"/>
          <p:cNvSpPr>
            <a:spLocks noChangeArrowheads="1"/>
          </p:cNvSpPr>
          <p:nvPr/>
        </p:nvSpPr>
        <p:spPr bwMode="auto">
          <a:xfrm>
            <a:off x="5414963" y="1052513"/>
            <a:ext cx="381000" cy="152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62519" name="AutoShape 17"/>
          <p:cNvSpPr>
            <a:spLocks noChangeArrowheads="1"/>
          </p:cNvSpPr>
          <p:nvPr/>
        </p:nvSpPr>
        <p:spPr bwMode="auto">
          <a:xfrm>
            <a:off x="5414963" y="1341438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62520" name="AutoShape 18"/>
          <p:cNvSpPr>
            <a:spLocks noChangeArrowheads="1"/>
          </p:cNvSpPr>
          <p:nvPr/>
        </p:nvSpPr>
        <p:spPr bwMode="auto">
          <a:xfrm>
            <a:off x="5795963" y="1052513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Automated task</a:t>
            </a:r>
          </a:p>
        </p:txBody>
      </p:sp>
      <p:sp>
        <p:nvSpPr>
          <p:cNvPr id="62521" name="AutoShape 18"/>
          <p:cNvSpPr>
            <a:spLocks noChangeArrowheads="1"/>
          </p:cNvSpPr>
          <p:nvPr/>
        </p:nvSpPr>
        <p:spPr bwMode="auto">
          <a:xfrm>
            <a:off x="5795963" y="1341438"/>
            <a:ext cx="1512887" cy="1524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/>
              <a:t>User task</a:t>
            </a:r>
          </a:p>
        </p:txBody>
      </p:sp>
      <p:cxnSp>
        <p:nvCxnSpPr>
          <p:cNvPr id="62522" name="AutoShape 23"/>
          <p:cNvCxnSpPr>
            <a:cxnSpLocks noChangeShapeType="1"/>
            <a:endCxn id="62476" idx="0"/>
          </p:cNvCxnSpPr>
          <p:nvPr/>
        </p:nvCxnSpPr>
        <p:spPr bwMode="auto">
          <a:xfrm rot="5400000">
            <a:off x="1336675" y="1192213"/>
            <a:ext cx="279400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Back to Virtuoso !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7C950-61B6-BF4C-946C-4ED5A8723CFE}" type="slidenum">
              <a:rPr lang="el-GR" altLang="en-US" smtClean="0"/>
              <a:pPr>
                <a:defRPr/>
              </a:pPr>
              <a:t>82</a:t>
            </a:fld>
            <a:endParaRPr lang="el-GR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72200" y="1447800"/>
            <a:ext cx="2743199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108" charset="2"/>
              <a:buChar char="n"/>
              <a:defRPr/>
            </a:pPr>
            <a:r>
              <a:rPr lang="en-US" sz="18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OA design is present in Virtuoso</a:t>
            </a:r>
          </a:p>
          <a:p>
            <a:pPr marL="669925" lvl="1" indent="-325438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-108" charset="2"/>
              <a:buChar char="q"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Easily included in a mixed-signal chip</a:t>
            </a:r>
          </a:p>
        </p:txBody>
      </p:sp>
      <p:pic>
        <p:nvPicPr>
          <p:cNvPr id="63501" name="Picture 4" descr="snapshot11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052513"/>
            <a:ext cx="4760912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5" descr="snapshot111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052513"/>
            <a:ext cx="71755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smtClean="0"/>
              <a:t>14/10/09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Kostas.Kloukinas@cern.ch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15CB5280-515D-9B42-BA53-A0898AB88BED}" type="slidenum">
              <a:rPr lang="el-GR" smtClean="0"/>
              <a:pPr>
                <a:defRPr/>
              </a:pPr>
              <a:t>83</a:t>
            </a:fld>
            <a:endParaRPr lang="el-GR" smtClean="0"/>
          </a:p>
        </p:txBody>
      </p:sp>
      <p:sp>
        <p:nvSpPr>
          <p:cNvPr id="6" name="TextBox 5"/>
          <p:cNvSpPr txBox="1"/>
          <p:nvPr/>
        </p:nvSpPr>
        <p:spPr>
          <a:xfrm>
            <a:off x="3643306" y="2071678"/>
            <a:ext cx="4929222" cy="769441"/>
          </a:xfrm>
          <a:prstGeom prst="rect">
            <a:avLst/>
          </a:prstGeom>
          <a:noFill/>
          <a:ln w="349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44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Foundry Services</a:t>
            </a:r>
            <a:endParaRPr lang="en-US" sz="4400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-108" charset="-128"/>
                <a:cs typeface="ＭＳ Ｐゴシック" pitchFamily="-108" charset="-128"/>
              </a:rPr>
              <a:t>Access to Foundry Services</a:t>
            </a: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/>
          <a:lstStyle/>
          <a:p>
            <a:r>
              <a:rPr lang="en-GB" sz="2800" dirty="0" smtClean="0">
                <a:ea typeface="ＭＳ Ｐゴシック" pitchFamily="-108" charset="-128"/>
                <a:cs typeface="ＭＳ Ｐゴシック" pitchFamily="-108" charset="-128"/>
              </a:rPr>
              <a:t>Supported Technologies:</a:t>
            </a:r>
          </a:p>
          <a:p>
            <a:pPr lvl="3"/>
            <a:r>
              <a:rPr lang="en-GB" sz="1600" dirty="0" smtClean="0">
                <a:ea typeface="ＭＳ Ｐゴシック" pitchFamily="-108" charset="-128"/>
              </a:rPr>
              <a:t>CMOS6SF (0.25</a:t>
            </a:r>
            <a:r>
              <a:rPr lang="el-GR" sz="1600" dirty="0" smtClean="0">
                <a:ea typeface="ＭＳ Ｐゴシック" pitchFamily="-108" charset="-128"/>
              </a:rPr>
              <a:t>μ</a:t>
            </a:r>
            <a:r>
              <a:rPr lang="en-US" sz="1600" dirty="0" err="1" smtClean="0">
                <a:ea typeface="ＭＳ Ｐゴシック" pitchFamily="-108" charset="-128"/>
              </a:rPr>
              <a:t>m</a:t>
            </a:r>
            <a:r>
              <a:rPr lang="en-US" sz="1600" dirty="0" smtClean="0">
                <a:ea typeface="ＭＳ Ｐゴシック" pitchFamily="-108" charset="-128"/>
              </a:rPr>
              <a:t>), legacy designs</a:t>
            </a:r>
          </a:p>
          <a:p>
            <a:pPr lvl="3"/>
            <a:r>
              <a:rPr lang="en-US" sz="1600" u="sng" dirty="0" smtClean="0">
                <a:ea typeface="ＭＳ Ｐゴシック" pitchFamily="-108" charset="-128"/>
              </a:rPr>
              <a:t>CMOS8RF (130nm), mainstream process</a:t>
            </a:r>
          </a:p>
          <a:p>
            <a:pPr lvl="3"/>
            <a:r>
              <a:rPr lang="en-US" sz="1600" dirty="0" smtClean="0">
                <a:ea typeface="ＭＳ Ｐゴシック" pitchFamily="-108" charset="-128"/>
              </a:rPr>
              <a:t>CMOS8WL &amp; 8HP (</a:t>
            </a:r>
            <a:r>
              <a:rPr lang="en-US" sz="1600" dirty="0" err="1" smtClean="0">
                <a:ea typeface="ＭＳ Ｐゴシック" pitchFamily="-108" charset="-128"/>
              </a:rPr>
              <a:t>SiGe</a:t>
            </a:r>
            <a:r>
              <a:rPr lang="en-US" sz="1600" dirty="0" smtClean="0">
                <a:ea typeface="ＭＳ Ｐゴシック" pitchFamily="-108" charset="-128"/>
              </a:rPr>
              <a:t> 130nm)</a:t>
            </a:r>
          </a:p>
          <a:p>
            <a:pPr lvl="3"/>
            <a:r>
              <a:rPr lang="en-US" sz="1600" dirty="0" smtClean="0">
                <a:ea typeface="ＭＳ Ｐゴシック" pitchFamily="-108" charset="-128"/>
              </a:rPr>
              <a:t>CMOS9SF (90nm)</a:t>
            </a:r>
            <a:endParaRPr lang="en-GB" sz="1800" dirty="0" smtClean="0">
              <a:ea typeface="ＭＳ Ｐゴシック" pitchFamily="-108" charset="-128"/>
            </a:endParaRPr>
          </a:p>
          <a:p>
            <a:r>
              <a:rPr lang="en-GB" sz="2800" dirty="0" smtClean="0">
                <a:ea typeface="ＭＳ Ｐゴシック" pitchFamily="-108" charset="-128"/>
                <a:cs typeface="ＭＳ Ｐゴシック" pitchFamily="-108" charset="-128"/>
              </a:rPr>
              <a:t>MPW services:</a:t>
            </a:r>
          </a:p>
          <a:p>
            <a:pPr lvl="1"/>
            <a:r>
              <a:rPr lang="en-GB" sz="1600" dirty="0" smtClean="0"/>
              <a:t>CERN offers to organize MPW runs to help in keeping low the cost of fabricating prototypes and of small-volume production by enabling multiple participants to share production overhead costs.</a:t>
            </a:r>
            <a:br>
              <a:rPr lang="en-GB" sz="1600" dirty="0" smtClean="0"/>
            </a:br>
            <a:endParaRPr lang="en-GB" sz="1600" dirty="0" smtClean="0"/>
          </a:p>
          <a:p>
            <a:pPr lvl="1"/>
            <a:r>
              <a:rPr lang="en-GB" sz="1600" dirty="0" smtClean="0"/>
              <a:t>CERN has developed very good working relationships with the MPW service provider MOSIS as an alternate means to access silicon for prototyping</a:t>
            </a:r>
            <a:r>
              <a:rPr lang="en-GB" sz="1800" dirty="0" smtClean="0"/>
              <a:t>.</a:t>
            </a:r>
          </a:p>
          <a:p>
            <a:r>
              <a:rPr lang="en-GB" sz="2800" dirty="0" smtClean="0">
                <a:ea typeface="ＭＳ Ｐゴシック" pitchFamily="-108" charset="-128"/>
                <a:cs typeface="ＭＳ Ｐゴシック" pitchFamily="-108" charset="-128"/>
              </a:rPr>
              <a:t>Engineering runs </a:t>
            </a:r>
          </a:p>
          <a:p>
            <a:pPr lvl="1"/>
            <a:r>
              <a:rPr lang="en-GB" sz="1600" dirty="0" smtClean="0"/>
              <a:t>CERN organizes submissions for design prototyping and small volume production directly with the foundry.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56D39232-CEC7-B643-A833-0F6B9B67B024}" type="slidenum">
              <a:rPr lang="el-GR" altLang="en-US" smtClean="0"/>
              <a:pPr>
                <a:defRPr/>
              </a:pPr>
              <a:t>84</a:t>
            </a:fld>
            <a:endParaRPr lang="el-GR" altLang="en-US" dirty="0"/>
          </a:p>
        </p:txBody>
      </p:sp>
      <p:pic>
        <p:nvPicPr>
          <p:cNvPr id="65549" name="Picture 2" descr="C:\Users\kostas\Desktop\Capture.JPG"/>
          <p:cNvPicPr>
            <a:picLocks noChangeAspect="1" noChangeArrowheads="1"/>
          </p:cNvPicPr>
          <p:nvPr/>
        </p:nvPicPr>
        <p:blipFill>
          <a:blip r:embed="rId2"/>
          <a:srcRect l="1198" t="3307" r="3767" b="3307"/>
          <a:stretch>
            <a:fillRect/>
          </a:stretch>
        </p:blipFill>
        <p:spPr bwMode="auto">
          <a:xfrm>
            <a:off x="6870700" y="1066800"/>
            <a:ext cx="1892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MPW runs with MOSIS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47529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CERN made extensive use of the MOSIS CMOS8RF </a:t>
            </a:r>
            <a:r>
              <a:rPr lang="en-US" sz="2000" dirty="0" err="1" smtClean="0">
                <a:ea typeface="ＭＳ Ｐゴシック" pitchFamily="-108" charset="-128"/>
                <a:cs typeface="ＭＳ Ｐゴシック" pitchFamily="-108" charset="-128"/>
              </a:rPr>
              <a:t>MPWs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last year.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The break-even point for the cost of a CERN MPW and a MOSIS MPW is ~150mm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u="sng" dirty="0" smtClean="0">
                <a:ea typeface="ＭＳ Ｐゴシック" pitchFamily="-108" charset="-128"/>
                <a:cs typeface="ＭＳ Ｐゴシック" pitchFamily="-108" charset="-128"/>
              </a:rPr>
              <a:t>Better </a:t>
            </a:r>
            <a:r>
              <a:rPr lang="en-US" sz="2000" u="sng" dirty="0" smtClean="0">
                <a:ea typeface="ＭＳ Ｐゴシック" pitchFamily="-108" charset="-128"/>
                <a:cs typeface="ＭＳ Ｐゴシック" pitchFamily="-108" charset="-128"/>
              </a:rPr>
              <a:t>pricing conditions</a:t>
            </a:r>
            <a:r>
              <a:rPr lang="en-US" sz="2000" u="sng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for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the CMOS8RF MPW services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MOSIS recognized the central role of CERN in research and educational activities.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35% cost reduction compared to 2008 prices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Waived the 10mm2 minimum order limit per submission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CERN appreciates the excellent collaborating spirit with MOSIS </a:t>
            </a:r>
            <a:br>
              <a:rPr lang="en-US" sz="1600" dirty="0" smtClean="0"/>
            </a:b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u="sng" dirty="0" smtClean="0">
                <a:ea typeface="ＭＳ Ｐゴシック" pitchFamily="-108" charset="-128"/>
                <a:cs typeface="ＭＳ Ｐゴシック" pitchFamily="-108" charset="-128"/>
              </a:rPr>
              <a:t>Convenience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of regularly scheduled MPW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runs.</a:t>
            </a:r>
            <a:endParaRPr lang="en-US" sz="20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In 2008 there were </a:t>
            </a:r>
            <a:r>
              <a:rPr lang="en-US" sz="1600" u="sng" dirty="0" smtClean="0"/>
              <a:t>6 runs </a:t>
            </a:r>
            <a:r>
              <a:rPr lang="en-US" sz="1600" dirty="0" smtClean="0"/>
              <a:t>scheduled </a:t>
            </a:r>
            <a:r>
              <a:rPr lang="en-US" sz="1600" u="sng" dirty="0" smtClean="0"/>
              <a:t>every 2 months.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In 2009 there will be </a:t>
            </a:r>
            <a:r>
              <a:rPr lang="en-US" sz="1600" u="sng" dirty="0" smtClean="0"/>
              <a:t>4 runs </a:t>
            </a:r>
            <a:r>
              <a:rPr lang="en-US" sz="1600" dirty="0" smtClean="0"/>
              <a:t>scheduled </a:t>
            </a:r>
            <a:r>
              <a:rPr lang="en-US" sz="1600" u="sng" dirty="0" smtClean="0"/>
              <a:t>every 3 months</a:t>
            </a:r>
            <a:r>
              <a:rPr lang="en-US" sz="16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Convenience for accommodating different BEOL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options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DM (3 thin - 2 thick – 3 RF) metal stack.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LM (6thin – 2 thick) metal stack.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C4 pad option for bump bonding.</a:t>
            </a:r>
          </a:p>
          <a:p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7112138D-FBB6-1F4B-9D11-124444FD4662}" type="slidenum">
              <a:rPr lang="el-GR" altLang="en-US" smtClean="0"/>
              <a:pPr>
                <a:defRPr/>
              </a:pPr>
              <a:t>85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-108" charset="-128"/>
                <a:cs typeface="ＭＳ Ｐゴシック" pitchFamily="-108" charset="-128"/>
              </a:rPr>
              <a:t>130nm MPW Pricing (2009)</a:t>
            </a: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5226050"/>
            <a:ext cx="8458200" cy="1022350"/>
          </a:xfrm>
        </p:spPr>
        <p:txBody>
          <a:bodyPr/>
          <a:lstStyle/>
          <a:p>
            <a:r>
              <a:rPr lang="en-US" sz="1600" smtClean="0">
                <a:ea typeface="ＭＳ Ｐゴシック" pitchFamily="-108" charset="-128"/>
                <a:cs typeface="ＭＳ Ｐゴシック" pitchFamily="-108" charset="-128"/>
              </a:rPr>
              <a:t>The break-even point for the cost of a CERN MPW and a MOSIS MPW is ~150mm</a:t>
            </a:r>
            <a:r>
              <a:rPr lang="en-US" sz="1600" baseline="30000" smtClean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1600" smtClean="0">
                <a:ea typeface="ＭＳ Ｐゴシック" pitchFamily="-108" charset="-128"/>
                <a:cs typeface="ＭＳ Ｐゴシック" pitchFamily="-108" charset="-128"/>
              </a:rPr>
              <a:t>.</a:t>
            </a:r>
          </a:p>
          <a:p>
            <a:r>
              <a:rPr lang="en-US" sz="1600" smtClean="0">
                <a:ea typeface="ＭＳ Ｐゴシック" pitchFamily="-108" charset="-128"/>
                <a:cs typeface="ＭＳ Ｐゴシック" pitchFamily="-108" charset="-128"/>
              </a:rPr>
              <a:t>At present the level of demand is below threshold for CERN-organized MPWs.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BE4BBCEC-4D4F-BC4F-936C-598EFD7F9623}" type="slidenum">
              <a:rPr lang="el-GR" altLang="en-US" smtClean="0"/>
              <a:pPr>
                <a:defRPr/>
              </a:pPr>
              <a:t>86</a:t>
            </a:fld>
            <a:endParaRPr lang="el-GR" altLang="en-US" dirty="0"/>
          </a:p>
        </p:txBody>
      </p:sp>
      <p:graphicFrame>
        <p:nvGraphicFramePr>
          <p:cNvPr id="11" name="Chart 10"/>
          <p:cNvGraphicFramePr/>
          <p:nvPr/>
        </p:nvGraphicFramePr>
        <p:xfrm>
          <a:off x="2070100" y="1136650"/>
          <a:ext cx="5003800" cy="419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928688" y="188913"/>
            <a:ext cx="7986712" cy="719137"/>
          </a:xfrm>
        </p:spPr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Prototyping activity with MOSIS</a:t>
            </a:r>
          </a:p>
        </p:txBody>
      </p:sp>
      <p:sp>
        <p:nvSpPr>
          <p:cNvPr id="6758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2975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CMOS8RF (130nm)</a:t>
            </a:r>
            <a:endParaRPr lang="en-US" sz="20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lvl="1"/>
            <a:r>
              <a:rPr lang="en-US" sz="1600" dirty="0" smtClean="0"/>
              <a:t>100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total silicon area</a:t>
            </a:r>
          </a:p>
          <a:p>
            <a:pPr lvl="1"/>
            <a:r>
              <a:rPr lang="en-US" sz="1600" dirty="0" smtClean="0"/>
              <a:t>20 </a:t>
            </a:r>
            <a:r>
              <a:rPr lang="en-US" sz="1600" dirty="0" smtClean="0"/>
              <a:t>designs on 5 MPW runs</a:t>
            </a:r>
          </a:p>
          <a:p>
            <a:pPr lvl="2"/>
            <a:r>
              <a:rPr lang="en-US" sz="1400" dirty="0" smtClean="0">
                <a:ea typeface="ＭＳ Ｐゴシック" pitchFamily="-108" charset="-128"/>
              </a:rPr>
              <a:t>7 runs organized, 2 canceled by MOSIS </a:t>
            </a:r>
            <a:br>
              <a:rPr lang="en-US" sz="1400" dirty="0" smtClean="0">
                <a:ea typeface="ＭＳ Ｐゴシック" pitchFamily="-108" charset="-128"/>
              </a:rPr>
            </a:br>
            <a:r>
              <a:rPr lang="en-US" sz="1400" dirty="0" smtClean="0">
                <a:ea typeface="ＭＳ Ｐゴシック" pitchFamily="-108" charset="-128"/>
              </a:rPr>
              <a:t>due to insufficient number of designs </a:t>
            </a:r>
          </a:p>
          <a:p>
            <a:pPr lvl="2"/>
            <a:r>
              <a:rPr lang="en-US" sz="1400" dirty="0" smtClean="0">
                <a:ea typeface="ＭＳ Ｐゴシック" pitchFamily="-108" charset="-128"/>
              </a:rPr>
              <a:t>2 to 8 designs per MPW run</a:t>
            </a:r>
          </a:p>
          <a:p>
            <a:pPr lvl="2"/>
            <a:r>
              <a:rPr lang="en-US" sz="1400" dirty="0" smtClean="0">
                <a:ea typeface="ＭＳ Ｐゴシック" pitchFamily="-108" charset="-128"/>
              </a:rPr>
              <a:t>Smallest design 1 mm</a:t>
            </a:r>
            <a:r>
              <a:rPr lang="en-US" sz="1400" baseline="30000" dirty="0" smtClean="0">
                <a:ea typeface="ＭＳ Ｐゴシック" pitchFamily="-108" charset="-128"/>
              </a:rPr>
              <a:t>2</a:t>
            </a:r>
            <a:r>
              <a:rPr lang="en-US" sz="1400" dirty="0" smtClean="0">
                <a:ea typeface="ＭＳ Ｐゴシック" pitchFamily="-108" charset="-128"/>
              </a:rPr>
              <a:t>, largest design 20 mm</a:t>
            </a:r>
            <a:r>
              <a:rPr lang="en-US" sz="1400" baseline="30000" dirty="0" smtClean="0">
                <a:ea typeface="ＭＳ Ｐゴシック" pitchFamily="-108" charset="-128"/>
              </a:rPr>
              <a:t>2</a:t>
            </a:r>
          </a:p>
          <a:p>
            <a:pPr lvl="2"/>
            <a:r>
              <a:rPr lang="en-US" sz="1400" dirty="0" smtClean="0">
                <a:ea typeface="ＭＳ Ｐゴシック" pitchFamily="-108" charset="-128"/>
              </a:rPr>
              <a:t>13 designs on 8RF-DM and 7 designs on 8RF-</a:t>
            </a:r>
            <a:r>
              <a:rPr lang="en-US" sz="1400" dirty="0" smtClean="0">
                <a:ea typeface="ＭＳ Ｐゴシック" pitchFamily="-108" charset="-128"/>
              </a:rPr>
              <a:t>LM</a:t>
            </a:r>
            <a:br>
              <a:rPr lang="en-US" sz="1400" dirty="0" smtClean="0">
                <a:ea typeface="ＭＳ Ｐゴシック" pitchFamily="-108" charset="-128"/>
              </a:rPr>
            </a:br>
            <a:endParaRPr lang="en-US" sz="1600" dirty="0" smtClean="0">
              <a:ea typeface="ＭＳ Ｐゴシック" pitchFamily="-108" charset="-128"/>
            </a:endParaRPr>
          </a:p>
          <a:p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CMOS8WL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(130nm </a:t>
            </a:r>
            <a:r>
              <a:rPr lang="en-US" sz="2000" dirty="0" err="1" smtClean="0">
                <a:ea typeface="ＭＳ Ｐゴシック" pitchFamily="-108" charset="-128"/>
                <a:cs typeface="ＭＳ Ｐゴシック" pitchFamily="-108" charset="-128"/>
              </a:rPr>
              <a:t>SiGe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)</a:t>
            </a:r>
          </a:p>
          <a:p>
            <a:pPr lvl="1"/>
            <a:r>
              <a:rPr lang="en-US" sz="1400" dirty="0" smtClean="0"/>
              <a:t>3 designs on 1 MPW run</a:t>
            </a:r>
          </a:p>
          <a:p>
            <a:pPr lvl="1"/>
            <a:r>
              <a:rPr lang="en-US" sz="1400" dirty="0" smtClean="0"/>
              <a:t>10 mm2 total silicon area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CMOS9LP/RF (90nm)</a:t>
            </a:r>
          </a:p>
          <a:p>
            <a:pPr lvl="1"/>
            <a:r>
              <a:rPr lang="en-US" sz="1400" dirty="0" smtClean="0"/>
              <a:t>1 design of 4mm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on 1 MPW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Re-fabrication requests: 2 designs on 8RF and 2 designs on 8WL </a:t>
            </a:r>
          </a:p>
          <a:p>
            <a:pPr>
              <a:buFont typeface="Wingdings" pitchFamily="-108" charset="2"/>
              <a:buNone/>
            </a:pP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</a:br>
            <a:endParaRPr lang="en-US" sz="18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1E1A2978-8FF7-EC45-A43A-645D74C5E14A}" type="slidenum">
              <a:rPr lang="el-GR" altLang="en-US" smtClean="0"/>
              <a:pPr>
                <a:defRPr/>
              </a:pPr>
              <a:t>87</a:t>
            </a:fld>
            <a:endParaRPr lang="el-GR" altLang="en-US" dirty="0"/>
          </a:p>
        </p:txBody>
      </p:sp>
      <p:sp>
        <p:nvSpPr>
          <p:cNvPr id="67598" name="TextBox 6"/>
          <p:cNvSpPr txBox="1">
            <a:spLocks noChangeArrowheads="1"/>
          </p:cNvSpPr>
          <p:nvPr/>
        </p:nvSpPr>
        <p:spPr bwMode="auto">
          <a:xfrm>
            <a:off x="7467600" y="10668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2008 - 2009</a:t>
            </a:r>
          </a:p>
        </p:txBody>
      </p:sp>
      <p:graphicFrame>
        <p:nvGraphicFramePr>
          <p:cNvPr id="67586" name="Chart 7"/>
          <p:cNvGraphicFramePr>
            <a:graphicFrameLocks/>
          </p:cNvGraphicFramePr>
          <p:nvPr/>
        </p:nvGraphicFramePr>
        <p:xfrm>
          <a:off x="5638800" y="2667000"/>
          <a:ext cx="3505200" cy="3022600"/>
        </p:xfrm>
        <a:graphic>
          <a:graphicData uri="http://schemas.openxmlformats.org/presentationml/2006/ole">
            <p:oleObj spid="_x0000_s67586" r:id="rId4" imgW="3504910" imgH="3023366" progId="Excel.Sheet.8">
              <p:embed/>
            </p:oleObj>
          </a:graphicData>
        </a:graphic>
      </p:graphicFrame>
      <p:sp>
        <p:nvSpPr>
          <p:cNvPr id="67599" name="TextBox 8"/>
          <p:cNvSpPr txBox="1">
            <a:spLocks noChangeArrowheads="1"/>
          </p:cNvSpPr>
          <p:nvPr/>
        </p:nvSpPr>
        <p:spPr bwMode="auto">
          <a:xfrm>
            <a:off x="6934200" y="3048000"/>
            <a:ext cx="2089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/>
              <a:t>(number of submitted designs)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Major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257800"/>
          </a:xfrm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  <a:cs typeface="+mn-cs"/>
              </a:rPr>
              <a:t>Gigabit Transceiver Project (GBT)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“GBLD” Gigabit Laser Driver chip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“GBT-</a:t>
            </a:r>
            <a:r>
              <a:rPr lang="en-US" sz="1400" dirty="0" err="1" smtClean="0"/>
              <a:t>TIA”Tranimpedance</a:t>
            </a:r>
            <a:r>
              <a:rPr lang="en-US" sz="1400" dirty="0" smtClean="0"/>
              <a:t> Amplifier chip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“</a:t>
            </a:r>
            <a:r>
              <a:rPr lang="en-US" sz="1400" dirty="0" err="1" smtClean="0"/>
              <a:t>e</a:t>
            </a:r>
            <a:r>
              <a:rPr lang="en-US" sz="1400" dirty="0" smtClean="0"/>
              <a:t>-link” test chip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“GBTX”, first prototype transceiver chip (2009Q4 MPW)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  <a:cs typeface="+mn-cs"/>
              </a:rPr>
              <a:t>DSSC Project for the XFEL Synchrotron Radiation Source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DRAM test chip, SRAM, test chip, some digital blocks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Front-End with source follower readout for DEPFET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Front-End with drain follower readout for DEPFET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Current-mode trapezoidal filter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rgbClr val="376092"/>
                </a:solidFill>
              </a:rPr>
              <a:t>First proto with all elements in the pixel, bump test chip (2010 MPW)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  <a:cs typeface="+mn-cs"/>
              </a:rPr>
              <a:t>NA62 Pixel </a:t>
            </a:r>
            <a:r>
              <a:rPr lang="en-US" sz="2000" dirty="0" err="1" smtClean="0">
                <a:ea typeface="+mn-ea"/>
                <a:cs typeface="+mn-cs"/>
              </a:rPr>
              <a:t>Gigatracker</a:t>
            </a:r>
            <a:r>
              <a:rPr lang="en-US" sz="2000" dirty="0" smtClean="0">
                <a:ea typeface="+mn-ea"/>
                <a:cs typeface="+mn-cs"/>
              </a:rPr>
              <a:t> detector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Readout test chip with ON pixel TDC cell 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Readout test chip with End-Of-Column TDC cell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en-US" sz="2000" dirty="0" smtClean="0">
                <a:ea typeface="+mn-ea"/>
                <a:cs typeface="+mn-cs"/>
              </a:rPr>
              <a:t>ATLAS PIXEL ‘</a:t>
            </a:r>
            <a:r>
              <a:rPr lang="en-US" sz="2000" dirty="0" err="1" smtClean="0">
                <a:ea typeface="+mn-ea"/>
                <a:cs typeface="+mn-cs"/>
              </a:rPr>
              <a:t>b</a:t>
            </a:r>
            <a:r>
              <a:rPr lang="en-US" sz="2000" dirty="0" smtClean="0">
                <a:ea typeface="+mn-ea"/>
                <a:cs typeface="+mn-cs"/>
              </a:rPr>
              <a:t>-layer upgrade’</a:t>
            </a:r>
            <a:endParaRPr lang="en-US" sz="1400" dirty="0" smtClean="0">
              <a:ea typeface="+mn-ea"/>
              <a:cs typeface="+mn-cs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Discriminator test chip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/>
              <a:t>SEU evaluation test chip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rgbClr val="376092"/>
                </a:solidFill>
              </a:rPr>
              <a:t>FEI4 first full scale prototype chip (2009Q4 engineering run)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BFC36683-DA44-8C4D-B72A-C5E333784AC3}" type="slidenum">
              <a:rPr lang="el-GR" altLang="en-US" smtClean="0"/>
              <a:pPr>
                <a:defRPr/>
              </a:pPr>
              <a:t>88</a:t>
            </a:fld>
            <a:endParaRPr lang="el-GR" altLang="en-US" dirty="0"/>
          </a:p>
        </p:txBody>
      </p:sp>
      <p:pic>
        <p:nvPicPr>
          <p:cNvPr id="72717" name="Picture 6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774950"/>
            <a:ext cx="2127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Picture 8" descr="seuTestChi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364163"/>
            <a:ext cx="13716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9" name="Picture 7" descr="discriminat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5257800"/>
            <a:ext cx="1219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0" name="Picture 11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990600"/>
            <a:ext cx="3436938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1" name="Picture 12" descr="Picture 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4203700"/>
            <a:ext cx="1219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2" name="Picture 13" descr="Picture 4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4114800"/>
            <a:ext cx="14017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3" name="TextBox 14"/>
          <p:cNvSpPr txBox="1">
            <a:spLocks noChangeArrowheads="1"/>
          </p:cNvSpPr>
          <p:nvPr/>
        </p:nvSpPr>
        <p:spPr bwMode="auto">
          <a:xfrm>
            <a:off x="6781800" y="609600"/>
            <a:ext cx="1989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not a comprehensive list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-108" charset="-128"/>
                <a:cs typeface="ＭＳ Ｐゴシック" pitchFamily="-108" charset="-128"/>
              </a:rPr>
              <a:t>Fabricating through MOSIS</a:t>
            </a: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DBCC3483-600A-AA45-9AAF-6209B21F8BD6}" type="slidenum">
              <a:rPr lang="el-GR" altLang="en-US" smtClean="0"/>
              <a:pPr>
                <a:defRPr/>
              </a:pPr>
              <a:t>89</a:t>
            </a:fld>
            <a:endParaRPr lang="el-G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1038" y="3468688"/>
            <a:ext cx="7143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611144" y="3436144"/>
            <a:ext cx="569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6" name="TextBox 11"/>
          <p:cNvSpPr txBox="1">
            <a:spLocks noChangeArrowheads="1"/>
          </p:cNvSpPr>
          <p:nvPr/>
        </p:nvSpPr>
        <p:spPr bwMode="auto">
          <a:xfrm>
            <a:off x="6376988" y="2422525"/>
            <a:ext cx="103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solidFill>
                  <a:srgbClr val="FF0000"/>
                </a:solidFill>
              </a:rPr>
              <a:t>“Tape Out” </a:t>
            </a:r>
            <a:endParaRPr lang="en-US" sz="140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5395119" y="3436144"/>
            <a:ext cx="2857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894932" y="3434556"/>
            <a:ext cx="5715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181100" y="3435350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682082" y="3436144"/>
            <a:ext cx="284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1" name="TextBox 26"/>
          <p:cNvSpPr txBox="1">
            <a:spLocks noChangeArrowheads="1"/>
          </p:cNvSpPr>
          <p:nvPr/>
        </p:nvSpPr>
        <p:spPr bwMode="auto">
          <a:xfrm>
            <a:off x="6683375" y="3506788"/>
            <a:ext cx="284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0</a:t>
            </a:r>
            <a:endParaRPr lang="en-US" sz="1400">
              <a:solidFill>
                <a:srgbClr val="006699"/>
              </a:solidFill>
            </a:endParaRPr>
          </a:p>
        </p:txBody>
      </p:sp>
      <p:sp>
        <p:nvSpPr>
          <p:cNvPr id="69652" name="TextBox 27"/>
          <p:cNvSpPr txBox="1">
            <a:spLocks noChangeArrowheads="1"/>
          </p:cNvSpPr>
          <p:nvPr/>
        </p:nvSpPr>
        <p:spPr bwMode="auto">
          <a:xfrm>
            <a:off x="5181600" y="3506788"/>
            <a:ext cx="442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-15</a:t>
            </a:r>
            <a:endParaRPr lang="en-US" sz="1400">
              <a:solidFill>
                <a:srgbClr val="006699"/>
              </a:solidFill>
            </a:endParaRPr>
          </a:p>
        </p:txBody>
      </p:sp>
      <p:sp>
        <p:nvSpPr>
          <p:cNvPr id="69653" name="TextBox 29"/>
          <p:cNvSpPr txBox="1">
            <a:spLocks noChangeArrowheads="1"/>
          </p:cNvSpPr>
          <p:nvPr/>
        </p:nvSpPr>
        <p:spPr bwMode="auto">
          <a:xfrm>
            <a:off x="3810000" y="3506788"/>
            <a:ext cx="442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-30</a:t>
            </a:r>
            <a:endParaRPr lang="en-US" sz="1400">
              <a:solidFill>
                <a:srgbClr val="006699"/>
              </a:solidFill>
            </a:endParaRPr>
          </a:p>
        </p:txBody>
      </p:sp>
      <p:sp>
        <p:nvSpPr>
          <p:cNvPr id="69654" name="TextBox 30"/>
          <p:cNvSpPr txBox="1">
            <a:spLocks noChangeArrowheads="1"/>
          </p:cNvSpPr>
          <p:nvPr/>
        </p:nvSpPr>
        <p:spPr bwMode="auto">
          <a:xfrm>
            <a:off x="2466975" y="3506788"/>
            <a:ext cx="442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-45</a:t>
            </a:r>
            <a:endParaRPr lang="en-US" sz="1400">
              <a:solidFill>
                <a:srgbClr val="006699"/>
              </a:solidFill>
            </a:endParaRPr>
          </a:p>
        </p:txBody>
      </p:sp>
      <p:sp>
        <p:nvSpPr>
          <p:cNvPr id="69655" name="TextBox 31"/>
          <p:cNvSpPr txBox="1">
            <a:spLocks noChangeArrowheads="1"/>
          </p:cNvSpPr>
          <p:nvPr/>
        </p:nvSpPr>
        <p:spPr bwMode="auto">
          <a:xfrm>
            <a:off x="1095375" y="3506788"/>
            <a:ext cx="442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-60</a:t>
            </a:r>
            <a:endParaRPr lang="en-US" sz="1400">
              <a:solidFill>
                <a:srgbClr val="006699"/>
              </a:solidFill>
            </a:endParaRPr>
          </a:p>
        </p:txBody>
      </p:sp>
      <p:sp>
        <p:nvSpPr>
          <p:cNvPr id="69656" name="TextBox 32"/>
          <p:cNvSpPr txBox="1">
            <a:spLocks noChangeArrowheads="1"/>
          </p:cNvSpPr>
          <p:nvPr/>
        </p:nvSpPr>
        <p:spPr bwMode="auto">
          <a:xfrm>
            <a:off x="966788" y="2220913"/>
            <a:ext cx="1033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solidFill>
                  <a:srgbClr val="006699"/>
                </a:solidFill>
              </a:rPr>
              <a:t>Call </a:t>
            </a:r>
          </a:p>
          <a:p>
            <a:pPr algn="ctr"/>
            <a:r>
              <a:rPr lang="en-GB" sz="1400">
                <a:solidFill>
                  <a:srgbClr val="006699"/>
                </a:solidFill>
              </a:rPr>
              <a:t>for interest</a:t>
            </a:r>
            <a:endParaRPr lang="en-US" sz="1400">
              <a:solidFill>
                <a:srgbClr val="006699"/>
              </a:solidFill>
            </a:endParaRPr>
          </a:p>
        </p:txBody>
      </p:sp>
      <p:sp>
        <p:nvSpPr>
          <p:cNvPr id="69657" name="TextBox 33"/>
          <p:cNvSpPr txBox="1">
            <a:spLocks noChangeArrowheads="1"/>
          </p:cNvSpPr>
          <p:nvPr/>
        </p:nvSpPr>
        <p:spPr bwMode="auto">
          <a:xfrm>
            <a:off x="4776788" y="2220913"/>
            <a:ext cx="1446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Freeze number </a:t>
            </a:r>
            <a:br>
              <a:rPr lang="en-GB" sz="1400">
                <a:solidFill>
                  <a:srgbClr val="006699"/>
                </a:solidFill>
              </a:rPr>
            </a:br>
            <a:r>
              <a:rPr lang="en-GB" sz="1400">
                <a:solidFill>
                  <a:srgbClr val="006699"/>
                </a:solidFill>
              </a:rPr>
              <a:t>of designs</a:t>
            </a:r>
            <a:endParaRPr lang="en-US" sz="1400">
              <a:solidFill>
                <a:srgbClr val="00669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538788" y="3863975"/>
            <a:ext cx="1285875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9" name="TextBox 38"/>
          <p:cNvSpPr txBox="1">
            <a:spLocks noChangeArrowheads="1"/>
          </p:cNvSpPr>
          <p:nvPr/>
        </p:nvSpPr>
        <p:spPr bwMode="auto">
          <a:xfrm>
            <a:off x="4081463" y="4230688"/>
            <a:ext cx="201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006699"/>
                </a:solidFill>
              </a:rPr>
              <a:t>Administrative procedures.</a:t>
            </a:r>
            <a:endParaRPr lang="en-US" sz="1200">
              <a:solidFill>
                <a:srgbClr val="006699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6002338" y="4114800"/>
            <a:ext cx="5000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0800000">
            <a:off x="6038850" y="4362450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62" name="TextBox 52"/>
          <p:cNvSpPr txBox="1">
            <a:spLocks noChangeArrowheads="1"/>
          </p:cNvSpPr>
          <p:nvPr/>
        </p:nvSpPr>
        <p:spPr bwMode="auto">
          <a:xfrm>
            <a:off x="6896100" y="3506788"/>
            <a:ext cx="681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(days)</a:t>
            </a:r>
            <a:endParaRPr lang="en-US" sz="1400">
              <a:solidFill>
                <a:srgbClr val="006699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538288" y="3862388"/>
            <a:ext cx="3987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3360738" y="4041775"/>
            <a:ext cx="357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3324225" y="4221163"/>
            <a:ext cx="2143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66" name="TextBox 63"/>
          <p:cNvSpPr txBox="1">
            <a:spLocks noChangeArrowheads="1"/>
          </p:cNvSpPr>
          <p:nvPr/>
        </p:nvSpPr>
        <p:spPr bwMode="auto">
          <a:xfrm>
            <a:off x="1698625" y="4078288"/>
            <a:ext cx="1685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006699"/>
                </a:solidFill>
              </a:rPr>
              <a:t>Register new Designs </a:t>
            </a:r>
          </a:p>
          <a:p>
            <a:r>
              <a:rPr lang="en-GB" sz="1200">
                <a:solidFill>
                  <a:srgbClr val="006699"/>
                </a:solidFill>
              </a:rPr>
              <a:t>on MOSIS website.</a:t>
            </a:r>
            <a:endParaRPr lang="en-US" sz="1200">
              <a:solidFill>
                <a:srgbClr val="006699"/>
              </a:solidFill>
            </a:endParaRPr>
          </a:p>
        </p:txBody>
      </p:sp>
      <p:sp>
        <p:nvSpPr>
          <p:cNvPr id="69667" name="TextBox 66"/>
          <p:cNvSpPr txBox="1">
            <a:spLocks noChangeArrowheads="1"/>
          </p:cNvSpPr>
          <p:nvPr/>
        </p:nvSpPr>
        <p:spPr bwMode="auto">
          <a:xfrm>
            <a:off x="5553075" y="1811338"/>
            <a:ext cx="1390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>
                <a:solidFill>
                  <a:srgbClr val="FF0000"/>
                </a:solidFill>
              </a:rPr>
              <a:t>User submits</a:t>
            </a:r>
          </a:p>
          <a:p>
            <a:pPr algn="ctr"/>
            <a:r>
              <a:rPr lang="en-GB" sz="1200">
                <a:solidFill>
                  <a:srgbClr val="FF0000"/>
                </a:solidFill>
              </a:rPr>
              <a:t>preliminary layout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rot="5400000">
            <a:off x="1217613" y="3041650"/>
            <a:ext cx="50006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>
            <a:off x="5288757" y="3042444"/>
            <a:ext cx="50165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>
            <a:off x="6644482" y="3042444"/>
            <a:ext cx="50165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671" name="TextBox 76"/>
          <p:cNvSpPr txBox="1">
            <a:spLocks noChangeArrowheads="1"/>
          </p:cNvSpPr>
          <p:nvPr/>
        </p:nvSpPr>
        <p:spPr bwMode="auto">
          <a:xfrm>
            <a:off x="609600" y="1611313"/>
            <a:ext cx="3011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u="sng">
                <a:solidFill>
                  <a:srgbClr val="006699"/>
                </a:solidFill>
              </a:rPr>
              <a:t>Submission Timeline</a:t>
            </a:r>
            <a:endParaRPr lang="en-US" u="sng">
              <a:solidFill>
                <a:srgbClr val="006699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5400000">
            <a:off x="5396707" y="3898106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7824788" y="3325813"/>
            <a:ext cx="428625" cy="1587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74" name="TextBox 83"/>
          <p:cNvSpPr txBox="1">
            <a:spLocks noChangeArrowheads="1"/>
          </p:cNvSpPr>
          <p:nvPr/>
        </p:nvSpPr>
        <p:spPr bwMode="auto">
          <a:xfrm>
            <a:off x="7408863" y="4111625"/>
            <a:ext cx="145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006699"/>
                </a:solidFill>
              </a:rPr>
              <a:t>MOSIS checks</a:t>
            </a:r>
          </a:p>
          <a:p>
            <a:r>
              <a:rPr lang="en-GB" sz="1200">
                <a:solidFill>
                  <a:srgbClr val="006699"/>
                </a:solidFill>
              </a:rPr>
              <a:t>designs and gives </a:t>
            </a:r>
          </a:p>
          <a:p>
            <a:r>
              <a:rPr lang="en-GB" sz="1200">
                <a:solidFill>
                  <a:srgbClr val="006699"/>
                </a:solidFill>
              </a:rPr>
              <a:t>feedback to users</a:t>
            </a:r>
            <a:endParaRPr lang="en-US" sz="1200">
              <a:solidFill>
                <a:srgbClr val="006699"/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rot="5400000">
            <a:off x="7539832" y="3467894"/>
            <a:ext cx="5715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896100" y="3860800"/>
            <a:ext cx="928688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7004050" y="4110038"/>
            <a:ext cx="50006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10800000">
            <a:off x="7253288" y="4360863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79" name="TextBox 97"/>
          <p:cNvSpPr txBox="1">
            <a:spLocks noChangeArrowheads="1"/>
          </p:cNvSpPr>
          <p:nvPr/>
        </p:nvSpPr>
        <p:spPr bwMode="auto">
          <a:xfrm>
            <a:off x="7896225" y="2863850"/>
            <a:ext cx="868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006699"/>
                </a:solidFill>
              </a:rPr>
              <a:t>Release </a:t>
            </a:r>
          </a:p>
          <a:p>
            <a:r>
              <a:rPr lang="en-GB" sz="1200">
                <a:solidFill>
                  <a:srgbClr val="006699"/>
                </a:solidFill>
              </a:rPr>
              <a:t>to foundry</a:t>
            </a:r>
            <a:endParaRPr lang="en-US" sz="1200">
              <a:solidFill>
                <a:srgbClr val="006699"/>
              </a:solidFill>
            </a:endParaRPr>
          </a:p>
        </p:txBody>
      </p:sp>
      <p:sp>
        <p:nvSpPr>
          <p:cNvPr id="101" name="Content Placeholder 2"/>
          <p:cNvSpPr txBox="1">
            <a:spLocks/>
          </p:cNvSpPr>
          <p:nvPr/>
        </p:nvSpPr>
        <p:spPr bwMode="auto">
          <a:xfrm>
            <a:off x="571500" y="5334000"/>
            <a:ext cx="82296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600" kern="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Turn Around Time: ~70 calendar days from release to foundry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600" kern="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Number of prototypes: 40 pieces</a:t>
            </a:r>
            <a:endParaRPr lang="en-US" sz="1600" kern="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6079332" y="3425031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5718969" y="2777331"/>
            <a:ext cx="100965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683" name="TextBox 46"/>
          <p:cNvSpPr txBox="1">
            <a:spLocks noChangeArrowheads="1"/>
          </p:cNvSpPr>
          <p:nvPr/>
        </p:nvSpPr>
        <p:spPr bwMode="auto">
          <a:xfrm>
            <a:off x="6032500" y="3492500"/>
            <a:ext cx="344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-8</a:t>
            </a:r>
            <a:endParaRPr lang="en-US" sz="1400">
              <a:solidFill>
                <a:srgbClr val="006699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BEOL metallization options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173531A4-336D-334B-BBF1-D959EBAE4E70}" type="slidenum">
              <a:rPr lang="el-GR" altLang="en-US" smtClean="0"/>
              <a:pPr>
                <a:defRPr/>
              </a:pPr>
              <a:t>9</a:t>
            </a:fld>
            <a:endParaRPr lang="el-G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021" t="1573" r="929" b="917"/>
          <a:stretch>
            <a:fillRect/>
          </a:stretch>
        </p:blipFill>
        <p:spPr>
          <a:xfrm>
            <a:off x="381000" y="1295400"/>
            <a:ext cx="7315200" cy="4724400"/>
          </a:xfrm>
          <a:prstGeom prst="rect">
            <a:avLst/>
          </a:prstGeom>
          <a:ln>
            <a:noFill/>
          </a:ln>
          <a:effectLst>
            <a:outerShdw blurRad="50800" dist="114300" dir="2700000" algn="br">
              <a:srgbClr val="000000">
                <a:alpha val="43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2209800" y="914400"/>
            <a:ext cx="4876800" cy="5334000"/>
            <a:chOff x="2667000" y="914400"/>
            <a:chExt cx="4876800" cy="5334000"/>
          </a:xfrm>
        </p:grpSpPr>
        <p:sp>
          <p:nvSpPr>
            <p:cNvPr id="8" name="Oval 7"/>
            <p:cNvSpPr/>
            <p:nvPr/>
          </p:nvSpPr>
          <p:spPr>
            <a:xfrm>
              <a:off x="2667000" y="1143000"/>
              <a:ext cx="685800" cy="5105400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858000" y="1143000"/>
              <a:ext cx="685800" cy="5105400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2548" y="914400"/>
              <a:ext cx="2365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6600"/>
                  </a:solidFill>
                </a:rPr>
                <a:t>Supported by MOSIS</a:t>
              </a:r>
              <a:endParaRPr lang="en-US" sz="1800" dirty="0">
                <a:solidFill>
                  <a:srgbClr val="FF6600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1"/>
              <a:endCxn id="8" idx="0"/>
            </p:cNvCxnSpPr>
            <p:nvPr/>
          </p:nvCxnSpPr>
          <p:spPr>
            <a:xfrm rot="10800000" flipV="1">
              <a:off x="3009900" y="1099066"/>
              <a:ext cx="872648" cy="439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3"/>
              <a:endCxn id="9" idx="0"/>
            </p:cNvCxnSpPr>
            <p:nvPr/>
          </p:nvCxnSpPr>
          <p:spPr>
            <a:xfrm>
              <a:off x="6248400" y="1099066"/>
              <a:ext cx="952500" cy="439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820405" y="914400"/>
            <a:ext cx="209499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Dominant </a:t>
            </a:r>
            <a:r>
              <a:rPr lang="en-US" sz="2000" dirty="0" err="1" smtClean="0">
                <a:solidFill>
                  <a:srgbClr val="FF0000"/>
                </a:solidFill>
              </a:rPr>
              <a:t>choise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-108" charset="-128"/>
                <a:cs typeface="ＭＳ Ｐゴシック" pitchFamily="-108" charset="-128"/>
              </a:rPr>
              <a:t>Fabrication Through MOSIS</a:t>
            </a:r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04800" y="2214554"/>
          <a:ext cx="8610606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286715"/>
                <a:gridCol w="488260"/>
                <a:gridCol w="488260"/>
                <a:gridCol w="488260"/>
                <a:gridCol w="488260"/>
                <a:gridCol w="569635"/>
                <a:gridCol w="488260"/>
                <a:gridCol w="569635"/>
                <a:gridCol w="488260"/>
                <a:gridCol w="488260"/>
                <a:gridCol w="569635"/>
                <a:gridCol w="569635"/>
                <a:gridCol w="488260"/>
                <a:gridCol w="569635"/>
                <a:gridCol w="56963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Dec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Jan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Feb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Mar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Apr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May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Jun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Jul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Aug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Sep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Oct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Nov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Dec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CMOS8RF-DM</a:t>
                      </a:r>
                      <a:r>
                        <a:rPr lang="en-GB" sz="1200" baseline="30000" dirty="0" smtClean="0"/>
                        <a:t>1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BiCMOS8WL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BiCMOS8HP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CMOS9LP/RF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2F3FA5C1-A157-384B-B485-3E6AA8B60963}" type="slidenum">
              <a:rPr lang="el-GR" altLang="en-US" smtClean="0"/>
              <a:pPr>
                <a:defRPr/>
              </a:pPr>
              <a:t>90</a:t>
            </a:fld>
            <a:endParaRPr lang="el-GR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484312" y="3011488"/>
            <a:ext cx="22145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4" name="TextBox 9"/>
          <p:cNvSpPr txBox="1">
            <a:spLocks noChangeArrowheads="1"/>
          </p:cNvSpPr>
          <p:nvPr/>
        </p:nvSpPr>
        <p:spPr bwMode="auto">
          <a:xfrm>
            <a:off x="1779588" y="1905000"/>
            <a:ext cx="584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2009</a:t>
            </a:r>
            <a:endParaRPr lang="en-US" sz="1400">
              <a:solidFill>
                <a:srgbClr val="006699"/>
              </a:solidFill>
            </a:endParaRPr>
          </a:p>
        </p:txBody>
      </p:sp>
      <p:sp>
        <p:nvSpPr>
          <p:cNvPr id="71695" name="TextBox 10"/>
          <p:cNvSpPr txBox="1">
            <a:spLocks noChangeArrowheads="1"/>
          </p:cNvSpPr>
          <p:nvPr/>
        </p:nvSpPr>
        <p:spPr bwMode="auto">
          <a:xfrm>
            <a:off x="5334000" y="1905000"/>
            <a:ext cx="584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6699"/>
                </a:solidFill>
              </a:rPr>
              <a:t>2010</a:t>
            </a:r>
            <a:endParaRPr lang="en-US" sz="1400">
              <a:solidFill>
                <a:srgbClr val="00669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7808912" y="3011488"/>
            <a:ext cx="22145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93712" y="3011488"/>
            <a:ext cx="22145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8" name="TextBox 20"/>
          <p:cNvSpPr txBox="1">
            <a:spLocks noChangeArrowheads="1"/>
          </p:cNvSpPr>
          <p:nvPr/>
        </p:nvSpPr>
        <p:spPr bwMode="auto">
          <a:xfrm>
            <a:off x="500063" y="1357313"/>
            <a:ext cx="589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006699"/>
                </a:solidFill>
              </a:rPr>
              <a:t>MOSIS MPW Fabrication Schedule (indicative*)</a:t>
            </a:r>
            <a:endParaRPr lang="en-US" sz="2000" b="1">
              <a:solidFill>
                <a:srgbClr val="006699"/>
              </a:solidFill>
            </a:endParaRPr>
          </a:p>
        </p:txBody>
      </p:sp>
      <p:sp>
        <p:nvSpPr>
          <p:cNvPr id="71699" name="TextBox 21"/>
          <p:cNvSpPr txBox="1">
            <a:spLocks noChangeArrowheads="1"/>
          </p:cNvSpPr>
          <p:nvPr/>
        </p:nvSpPr>
        <p:spPr bwMode="auto">
          <a:xfrm>
            <a:off x="700088" y="4143375"/>
            <a:ext cx="6681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b="1" dirty="0">
                <a:solidFill>
                  <a:srgbClr val="006699"/>
                </a:solidFill>
              </a:rPr>
              <a:t>(*) as published on the MOSIS web site:   http://</a:t>
            </a:r>
            <a:r>
              <a:rPr lang="en-GB" sz="1200" b="1" dirty="0" err="1">
                <a:solidFill>
                  <a:srgbClr val="006699"/>
                </a:solidFill>
              </a:rPr>
              <a:t>www.mosis.com/ibm/ibm_schedule.html</a:t>
            </a:r>
            <a:r>
              <a:rPr lang="en-GB" sz="1200" b="1" dirty="0">
                <a:solidFill>
                  <a:srgbClr val="006699"/>
                </a:solidFill>
              </a:rPr>
              <a:t> </a:t>
            </a:r>
            <a:br>
              <a:rPr lang="en-GB" sz="1200" b="1" dirty="0">
                <a:solidFill>
                  <a:srgbClr val="006699"/>
                </a:solidFill>
              </a:rPr>
            </a:br>
            <a:r>
              <a:rPr lang="en-GB" sz="1200" b="1" dirty="0">
                <a:solidFill>
                  <a:srgbClr val="006699"/>
                </a:solidFill>
              </a:rPr>
              <a:t>(</a:t>
            </a:r>
            <a:r>
              <a:rPr lang="en-GB" sz="1200" b="1" baseline="30000" dirty="0">
                <a:solidFill>
                  <a:srgbClr val="006699"/>
                </a:solidFill>
              </a:rPr>
              <a:t>1</a:t>
            </a:r>
            <a:r>
              <a:rPr lang="en-GB" sz="1200" b="1" dirty="0">
                <a:solidFill>
                  <a:srgbClr val="006699"/>
                </a:solidFill>
              </a:rPr>
              <a:t>) </a:t>
            </a:r>
            <a:r>
              <a:rPr lang="en-US" sz="1200" b="1" dirty="0">
                <a:solidFill>
                  <a:srgbClr val="006699"/>
                </a:solidFill>
              </a:rPr>
              <a:t>8RF-LM 0.13 µ</a:t>
            </a:r>
            <a:r>
              <a:rPr lang="en-US" sz="1200" b="1" dirty="0" err="1">
                <a:solidFill>
                  <a:srgbClr val="006699"/>
                </a:solidFill>
              </a:rPr>
              <a:t>m</a:t>
            </a:r>
            <a:r>
              <a:rPr lang="en-US" sz="1200" b="1" dirty="0">
                <a:solidFill>
                  <a:srgbClr val="006699"/>
                </a:solidFill>
              </a:rPr>
              <a:t> designs can be added to 8RF-DM runs with sufficient advance notice 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28625" y="5000625"/>
            <a:ext cx="83581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8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Early planning is essential for cost effective prototyping.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800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Communicate your submission plans with: </a:t>
            </a:r>
            <a:r>
              <a:rPr lang="en-US" sz="1800" dirty="0">
                <a:solidFill>
                  <a:srgbClr val="00B0F0"/>
                </a:solidFill>
                <a:latin typeface="Arial" charset="0"/>
                <a:ea typeface="+mn-ea"/>
                <a:cs typeface="+mn-cs"/>
                <a:hlinkClick r:id="rId2"/>
              </a:rPr>
              <a:t>Kostas.Kloukinas@cern.ch</a:t>
            </a:r>
            <a:endParaRPr lang="en-US" sz="1800" dirty="0">
              <a:solidFill>
                <a:srgbClr val="00B0F0"/>
              </a:solidFill>
              <a:latin typeface="Arial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1800" i="1" kern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There are advantages to submit to MOSIS via CERN.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1800" b="1" u="sng" kern="0" dirty="0">
              <a:solidFill>
                <a:srgbClr val="17375E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10800000">
            <a:off x="1676400" y="2057400"/>
            <a:ext cx="152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2362200" y="2057400"/>
            <a:ext cx="152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71695" idx="1"/>
          </p:cNvCxnSpPr>
          <p:nvPr/>
        </p:nvCxnSpPr>
        <p:spPr>
          <a:xfrm rot="10800000">
            <a:off x="2667000" y="2057400"/>
            <a:ext cx="2667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6019800" y="2057400"/>
            <a:ext cx="2667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Prototyping activity with Foundry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>
                <a:ea typeface="ＭＳ Ｐゴシック" pitchFamily="-108" charset="-128"/>
                <a:cs typeface="ＭＳ Ｐゴシック" pitchFamily="-108" charset="-128"/>
              </a:rPr>
              <a:t>CMOS8RF Engineering run </a:t>
            </a:r>
            <a:r>
              <a:rPr lang="en-US" sz="2400" b="1" smtClean="0">
                <a:ea typeface="ＭＳ Ｐゴシック" pitchFamily="-108" charset="-128"/>
                <a:cs typeface="ＭＳ Ｐゴシック" pitchFamily="-108" charset="-128"/>
              </a:rPr>
              <a:t>submitted </a:t>
            </a:r>
            <a:r>
              <a:rPr lang="en-US" sz="2400" smtClean="0">
                <a:ea typeface="ＭＳ Ｐゴシック" pitchFamily="-108" charset="-128"/>
                <a:cs typeface="ＭＳ Ｐゴシック" pitchFamily="-108" charset="-128"/>
              </a:rPr>
              <a:t>in 2008Q3.</a:t>
            </a:r>
          </a:p>
          <a:p>
            <a:pPr lvl="1"/>
            <a:r>
              <a:rPr lang="en-US" sz="2000" smtClean="0"/>
              <a:t>“MEDIPIX-3” PIXEL matrix readout chip.</a:t>
            </a:r>
            <a:endParaRPr lang="en-US" sz="2800" smtClean="0"/>
          </a:p>
          <a:p>
            <a:pPr lvl="1"/>
            <a:r>
              <a:rPr lang="en-US" sz="2000" smtClean="0"/>
              <a:t>Size: 14 X 17 mm</a:t>
            </a:r>
            <a:r>
              <a:rPr lang="en-US" sz="2000" baseline="30000" smtClean="0"/>
              <a:t>2</a:t>
            </a:r>
          </a:p>
          <a:p>
            <a:pPr lvl="1"/>
            <a:r>
              <a:rPr lang="en-US" sz="2000" smtClean="0"/>
              <a:t>12 wafers ordered.</a:t>
            </a:r>
          </a:p>
          <a:p>
            <a:endParaRPr lang="en-US" sz="2400" smtClean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2400" smtClean="0">
                <a:ea typeface="ＭＳ Ｐゴシック" pitchFamily="-108" charset="-128"/>
                <a:cs typeface="ＭＳ Ｐゴシック" pitchFamily="-108" charset="-128"/>
              </a:rPr>
              <a:t>CMOS8RF </a:t>
            </a:r>
            <a:r>
              <a:rPr lang="en-US" sz="2400" b="1" smtClean="0">
                <a:ea typeface="ＭＳ Ｐゴシック" pitchFamily="-108" charset="-128"/>
                <a:cs typeface="ＭＳ Ｐゴシック" pitchFamily="-108" charset="-128"/>
              </a:rPr>
              <a:t>scheduled </a:t>
            </a:r>
            <a:r>
              <a:rPr lang="en-US" sz="2400" smtClean="0">
                <a:ea typeface="ＭＳ Ｐゴシック" pitchFamily="-108" charset="-128"/>
                <a:cs typeface="ＭＳ Ｐゴシック" pitchFamily="-108" charset="-128"/>
              </a:rPr>
              <a:t>Engineering run</a:t>
            </a:r>
          </a:p>
          <a:p>
            <a:pPr lvl="1"/>
            <a:r>
              <a:rPr lang="en-US" sz="2000" smtClean="0"/>
              <a:t>“FEI4”, ATLAS PIXEL readout chip</a:t>
            </a:r>
          </a:p>
          <a:p>
            <a:pPr lvl="1"/>
            <a:r>
              <a:rPr lang="en-US" sz="2000" smtClean="0"/>
              <a:t>19 X 20 mm</a:t>
            </a:r>
            <a:r>
              <a:rPr lang="en-US" sz="2000" baseline="30000" smtClean="0"/>
              <a:t>2</a:t>
            </a:r>
            <a:r>
              <a:rPr lang="en-US" sz="2000" smtClean="0"/>
              <a:t> </a:t>
            </a:r>
          </a:p>
          <a:p>
            <a:pPr lvl="1"/>
            <a:r>
              <a:rPr lang="en-US" sz="2000" smtClean="0"/>
              <a:t>Tape out : 2009Q4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EB6C517E-5B47-2448-9EB3-A6855FB23D29}" type="slidenum">
              <a:rPr lang="el-GR" altLang="en-US" smtClean="0"/>
              <a:pPr>
                <a:defRPr/>
              </a:pPr>
              <a:t>91</a:t>
            </a:fld>
            <a:endParaRPr lang="el-GR" altLang="en-US"/>
          </a:p>
        </p:txBody>
      </p:sp>
      <p:sp>
        <p:nvSpPr>
          <p:cNvPr id="73741" name="TextBox 6"/>
          <p:cNvSpPr txBox="1">
            <a:spLocks noChangeArrowheads="1"/>
          </p:cNvSpPr>
          <p:nvPr/>
        </p:nvSpPr>
        <p:spPr bwMode="auto">
          <a:xfrm>
            <a:off x="7467600" y="10668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2008 - 2009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8" charset="-128"/>
                <a:cs typeface="ＭＳ Ｐゴシック" pitchFamily="-108" charset="-128"/>
              </a:rPr>
              <a:t>Wrap-Up</a:t>
            </a:r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r>
              <a:rPr lang="en-GB" sz="2000" dirty="0" smtClean="0">
                <a:ea typeface="ＭＳ Ｐゴシック" pitchFamily="-108" charset="-128"/>
                <a:cs typeface="ＭＳ Ｐゴシック" pitchFamily="-108" charset="-128"/>
              </a:rPr>
              <a:t>Technology support &amp; foundry services.</a:t>
            </a:r>
          </a:p>
          <a:p>
            <a:pPr lvl="1"/>
            <a:r>
              <a:rPr lang="en-GB" sz="1600" dirty="0" smtClean="0"/>
              <a:t>Provide standardized design kits and design flows to the HEP community.</a:t>
            </a:r>
          </a:p>
          <a:p>
            <a:pPr lvl="1"/>
            <a:r>
              <a:rPr lang="en-GB" sz="1600" dirty="0" smtClean="0"/>
              <a:t>Provide access to advanced technologies by sharing expenses.</a:t>
            </a:r>
          </a:p>
          <a:p>
            <a:pPr lvl="1"/>
            <a:r>
              <a:rPr lang="en-GB" sz="1600" dirty="0" smtClean="0"/>
              <a:t>Organize common Training and Information sessions.</a:t>
            </a:r>
          </a:p>
          <a:p>
            <a:pPr lvl="1"/>
            <a:r>
              <a:rPr lang="en-GB" sz="1600" dirty="0" smtClean="0"/>
              <a:t>Collective activities help to minimize costs and effort.</a:t>
            </a:r>
          </a:p>
          <a:p>
            <a:pPr lvl="1"/>
            <a:endParaRPr lang="en-GB" sz="1600" dirty="0" smtClean="0"/>
          </a:p>
          <a:p>
            <a:r>
              <a:rPr lang="en-GB" sz="2000" dirty="0" smtClean="0">
                <a:ea typeface="ＭＳ Ｐゴシック" pitchFamily="-108" charset="-128"/>
                <a:cs typeface="ＭＳ Ｐゴシック" pitchFamily="-108" charset="-128"/>
              </a:rPr>
              <a:t>Availability of </a:t>
            </a:r>
            <a:r>
              <a:rPr lang="en-GB" sz="2000" u="sng" dirty="0" smtClean="0">
                <a:ea typeface="ＭＳ Ｐゴシック" pitchFamily="-108" charset="-128"/>
                <a:cs typeface="ＭＳ Ｐゴシック" pitchFamily="-108" charset="-128"/>
              </a:rPr>
              <a:t>foundry </a:t>
            </a:r>
            <a:r>
              <a:rPr lang="en-GB" sz="2000" dirty="0" smtClean="0">
                <a:ea typeface="ＭＳ Ｐゴシック" pitchFamily="-108" charset="-128"/>
                <a:cs typeface="ＭＳ Ｐゴシック" pitchFamily="-108" charset="-128"/>
              </a:rPr>
              <a:t>and </a:t>
            </a:r>
            <a:r>
              <a:rPr lang="en-GB" sz="2000" u="sng" dirty="0" smtClean="0">
                <a:ea typeface="ＭＳ Ｐゴシック" pitchFamily="-108" charset="-128"/>
                <a:cs typeface="ＭＳ Ｐゴシック" pitchFamily="-108" charset="-128"/>
              </a:rPr>
              <a:t>technology </a:t>
            </a:r>
            <a:r>
              <a:rPr lang="en-GB" sz="2000" dirty="0" smtClean="0">
                <a:ea typeface="ＭＳ Ｐゴシック" pitchFamily="-108" charset="-128"/>
                <a:cs typeface="ＭＳ Ｐゴシック" pitchFamily="-108" charset="-128"/>
              </a:rPr>
              <a:t>services is modulated by user’s demand.</a:t>
            </a:r>
            <a:br>
              <a:rPr lang="en-GB" sz="2000" dirty="0" smtClean="0">
                <a:ea typeface="ＭＳ Ｐゴシック" pitchFamily="-108" charset="-128"/>
                <a:cs typeface="ＭＳ Ｐゴシック" pitchFamily="-108" charset="-128"/>
              </a:rPr>
            </a:br>
            <a:endParaRPr lang="en-GB" sz="20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GB" sz="2000" dirty="0" smtClean="0">
                <a:ea typeface="ＭＳ Ｐゴシック" pitchFamily="-108" charset="-128"/>
                <a:cs typeface="ＭＳ Ｐゴシック" pitchFamily="-108" charset="-128"/>
              </a:rPr>
              <a:t>Your feedback is welcomed. Please contact:</a:t>
            </a:r>
          </a:p>
          <a:p>
            <a:pPr lvl="1"/>
            <a:r>
              <a:rPr lang="en-GB" sz="1800" dirty="0" smtClean="0"/>
              <a:t>Organizational issues, contracts etc.:</a:t>
            </a:r>
          </a:p>
          <a:p>
            <a:pPr lvl="2"/>
            <a:r>
              <a:rPr lang="en-GB" sz="1600" dirty="0" smtClean="0">
                <a:ea typeface="ＭＳ Ｐゴシック" pitchFamily="-108" charset="-128"/>
                <a:hlinkClick r:id="rId2"/>
              </a:rPr>
              <a:t>Alessandro.Marchioro@cern.ch</a:t>
            </a:r>
            <a:endParaRPr lang="en-GB" sz="1600" dirty="0" smtClean="0">
              <a:ea typeface="ＭＳ Ｐゴシック" pitchFamily="-108" charset="-128"/>
            </a:endParaRPr>
          </a:p>
          <a:p>
            <a:pPr lvl="1"/>
            <a:r>
              <a:rPr lang="en-GB" sz="1800" dirty="0" smtClean="0"/>
              <a:t>Technology support &amp; Foundry services:</a:t>
            </a:r>
          </a:p>
          <a:p>
            <a:pPr lvl="2"/>
            <a:r>
              <a:rPr lang="en-GB" sz="1600" dirty="0" smtClean="0">
                <a:ea typeface="ＭＳ Ｐゴシック" pitchFamily="-108" charset="-128"/>
                <a:hlinkClick r:id="rId3"/>
              </a:rPr>
              <a:t>Kostas.Kloukinas@cern.ch</a:t>
            </a:r>
            <a:endParaRPr lang="en-GB" sz="1600" dirty="0" smtClean="0">
              <a:ea typeface="ＭＳ Ｐゴシック" pitchFamily="-108" charset="-128"/>
            </a:endParaRPr>
          </a:p>
          <a:p>
            <a:pPr lvl="1"/>
            <a:r>
              <a:rPr lang="en-GB" sz="1800" dirty="0" smtClean="0"/>
              <a:t>Access to design kits and installation:</a:t>
            </a:r>
          </a:p>
          <a:p>
            <a:pPr lvl="2"/>
            <a:r>
              <a:rPr lang="en-GB" sz="1600" dirty="0" smtClean="0">
                <a:ea typeface="ＭＳ Ｐゴシック" pitchFamily="-108" charset="-128"/>
                <a:hlinkClick r:id="rId4"/>
              </a:rPr>
              <a:t>Bert.van.Koningsved@cern.ch</a:t>
            </a:r>
            <a:endParaRPr lang="en-GB" sz="1600" dirty="0" smtClean="0">
              <a:ea typeface="ＭＳ Ｐゴシック" pitchFamily="-108" charset="-128"/>
            </a:endParaRPr>
          </a:p>
          <a:p>
            <a:pPr lvl="2"/>
            <a:endParaRPr lang="en-US" sz="1600" dirty="0" smtClean="0">
              <a:ea typeface="ＭＳ Ｐゴシック" pitchFamily="-108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06316D72-ABF7-4A4E-B332-A751A9E7C618}" type="slidenum">
              <a:rPr lang="el-GR" altLang="en-US" smtClean="0"/>
              <a:pPr>
                <a:defRPr/>
              </a:pPr>
              <a:t>92</a:t>
            </a:fld>
            <a:endParaRPr lang="el-GR" alt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54772"/>
            <a:ext cx="2133600" cy="312737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14/10/09</a:t>
            </a:r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6209"/>
            <a:ext cx="2895600" cy="2460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Kostas.Kloukinas@cern.ch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6209"/>
            <a:ext cx="2133600" cy="241300"/>
          </a:xfrm>
        </p:spPr>
        <p:txBody>
          <a:bodyPr/>
          <a:lstStyle/>
          <a:p>
            <a:pPr>
              <a:defRPr/>
            </a:pPr>
            <a:fld id="{B6C2288D-078D-B842-B3A5-CA5CE6490203}" type="slidenum">
              <a:rPr lang="el-GR" altLang="en-US" smtClean="0"/>
              <a:pPr>
                <a:defRPr/>
              </a:pPr>
              <a:t>93</a:t>
            </a:fld>
            <a:endParaRPr lang="el-G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857488" y="3071810"/>
            <a:ext cx="352795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GB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ea typeface="+mn-ea"/>
                <a:cs typeface="+mn-cs"/>
              </a:rPr>
              <a:t>Thank You</a:t>
            </a:r>
            <a:endParaRPr lang="en-US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21847</TotalTime>
  <Words>6602</Words>
  <Application>Microsoft Macintosh PowerPoint</Application>
  <PresentationFormat>On-screen Show (4:3)</PresentationFormat>
  <Paragraphs>1241</Paragraphs>
  <Slides>93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5" baseType="lpstr">
      <vt:lpstr>Edge</vt:lpstr>
      <vt:lpstr>Excel.Sheet.8</vt:lpstr>
      <vt:lpstr>130nm and 90nm ASIC Technologies for SLHC applications at CERN   </vt:lpstr>
      <vt:lpstr>Microchips for Megastructures</vt:lpstr>
      <vt:lpstr>Overview</vt:lpstr>
      <vt:lpstr>Overview of Technologies</vt:lpstr>
      <vt:lpstr>Slide 5</vt:lpstr>
      <vt:lpstr>CMOS8RF Technology Features</vt:lpstr>
      <vt:lpstr>Process cross-section (DM)</vt:lpstr>
      <vt:lpstr>Last metal options</vt:lpstr>
      <vt:lpstr>BEOL metallization options</vt:lpstr>
      <vt:lpstr>CMOS8RF Devices</vt:lpstr>
      <vt:lpstr>FET devices</vt:lpstr>
      <vt:lpstr>FET Device options</vt:lpstr>
      <vt:lpstr>FET Device options</vt:lpstr>
      <vt:lpstr>Isolation Structures</vt:lpstr>
      <vt:lpstr>Metal-to-metal Capacitors (mimcap)</vt:lpstr>
      <vt:lpstr>Dual metal-to-metal Capacitors</vt:lpstr>
      <vt:lpstr>MOS Capacitors (ncap, dgncap)</vt:lpstr>
      <vt:lpstr>Vertical natural capacitor (vncap)</vt:lpstr>
      <vt:lpstr>Resistors</vt:lpstr>
      <vt:lpstr>Transmission Lines</vt:lpstr>
      <vt:lpstr>Coplanar Waveguide</vt:lpstr>
      <vt:lpstr>Electronic Fuse (eFuse)</vt:lpstr>
      <vt:lpstr>ESD Protection Strategy (1/2)</vt:lpstr>
      <vt:lpstr>ESD Protection Strategy (2/2)</vt:lpstr>
      <vt:lpstr>Design For Manufacturability</vt:lpstr>
      <vt:lpstr>Pattern Density Rules</vt:lpstr>
      <vt:lpstr>Slide 27</vt:lpstr>
      <vt:lpstr>BiCMOS (SiGe) 130nm </vt:lpstr>
      <vt:lpstr>CMOS8WL vs. CMOS8RF</vt:lpstr>
      <vt:lpstr>Slide 30</vt:lpstr>
      <vt:lpstr>90nm Technology Features</vt:lpstr>
      <vt:lpstr>CMOS9 technology derivatives</vt:lpstr>
      <vt:lpstr>CMOS9LP/RF devices</vt:lpstr>
      <vt:lpstr>Process Cross-sections</vt:lpstr>
      <vt:lpstr>Technology support at CERN</vt:lpstr>
      <vt:lpstr>Slide 36</vt:lpstr>
      <vt:lpstr>Challenges</vt:lpstr>
      <vt:lpstr>Requirements</vt:lpstr>
      <vt:lpstr>Objectives</vt:lpstr>
      <vt:lpstr>Typical ASIC designs at CERN</vt:lpstr>
      <vt:lpstr>Mixed Signal Design kit</vt:lpstr>
      <vt:lpstr>Mixed Signal design kit</vt:lpstr>
      <vt:lpstr>CMOS8RF Core Library</vt:lpstr>
      <vt:lpstr>CMOS8RF IO pad Library</vt:lpstr>
      <vt:lpstr>CMOS8RF Mixed Signal Workflows</vt:lpstr>
      <vt:lpstr>Analog &amp; Mixed Signal Flows</vt:lpstr>
      <vt:lpstr>CAE Design Tools</vt:lpstr>
      <vt:lpstr>Design Kit Distribution</vt:lpstr>
      <vt:lpstr>The CERN ASIC support website</vt:lpstr>
      <vt:lpstr>User Support and Training</vt:lpstr>
      <vt:lpstr>Training Session contents</vt:lpstr>
      <vt:lpstr>Access to Technology Data</vt:lpstr>
      <vt:lpstr>Future Plans</vt:lpstr>
      <vt:lpstr>Slide 54</vt:lpstr>
      <vt:lpstr>Motivation</vt:lpstr>
      <vt:lpstr>Virtuoso Digital Implementation flow</vt:lpstr>
      <vt:lpstr>Digital Design Flow</vt:lpstr>
      <vt:lpstr>Synthesis</vt:lpstr>
      <vt:lpstr>RTL Compiler [rc]</vt:lpstr>
      <vt:lpstr>Digital Design Flow</vt:lpstr>
      <vt:lpstr>Logic Equivalent Checking (LEC)</vt:lpstr>
      <vt:lpstr>Slide 62</vt:lpstr>
      <vt:lpstr>Digital Design Flow</vt:lpstr>
      <vt:lpstr>Design Import and floorplaning</vt:lpstr>
      <vt:lpstr>Design Import</vt:lpstr>
      <vt:lpstr>Floorplanning &amp; Power Routing</vt:lpstr>
      <vt:lpstr>Digital Design Flow</vt:lpstr>
      <vt:lpstr>Placement</vt:lpstr>
      <vt:lpstr>Placement</vt:lpstr>
      <vt:lpstr>Digital Design Flow</vt:lpstr>
      <vt:lpstr>Congestion analysis</vt:lpstr>
      <vt:lpstr>Digital Design Flow</vt:lpstr>
      <vt:lpstr>Automatic PnR steps</vt:lpstr>
      <vt:lpstr>Clock tree synthesis &amp; signal routing</vt:lpstr>
      <vt:lpstr>Digital Design Flow</vt:lpstr>
      <vt:lpstr>Design for manufacturing</vt:lpstr>
      <vt:lpstr>Antenna fix</vt:lpstr>
      <vt:lpstr>Via optimization</vt:lpstr>
      <vt:lpstr>Filler cells and metal fill</vt:lpstr>
      <vt:lpstr>Timing closure</vt:lpstr>
      <vt:lpstr>Digital Design Flow</vt:lpstr>
      <vt:lpstr>Back to Virtuoso !</vt:lpstr>
      <vt:lpstr>Slide 83</vt:lpstr>
      <vt:lpstr>Access to Foundry Services</vt:lpstr>
      <vt:lpstr>MPW runs with MOSIS</vt:lpstr>
      <vt:lpstr>130nm MPW Pricing (2009)</vt:lpstr>
      <vt:lpstr>Prototyping activity with MOSIS</vt:lpstr>
      <vt:lpstr>Major Projects</vt:lpstr>
      <vt:lpstr>Fabricating through MOSIS</vt:lpstr>
      <vt:lpstr>Fabrication Through MOSIS</vt:lpstr>
      <vt:lpstr>Prototyping activity with Foundry</vt:lpstr>
      <vt:lpstr>Wrap-Up</vt:lpstr>
      <vt:lpstr>Slide 93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Kostas Kloukinas</dc:creator>
  <cp:lastModifiedBy>Kostas Kloukinas</cp:lastModifiedBy>
  <cp:revision>1224</cp:revision>
  <cp:lastPrinted>2009-10-11T21:45:19Z</cp:lastPrinted>
  <dcterms:created xsi:type="dcterms:W3CDTF">2009-10-13T07:53:52Z</dcterms:created>
  <dcterms:modified xsi:type="dcterms:W3CDTF">2009-10-14T06:29:27Z</dcterms:modified>
</cp:coreProperties>
</file>